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8" r:id="rId7"/>
    <p:sldId id="269" r:id="rId8"/>
    <p:sldId id="267" r:id="rId9"/>
    <p:sldId id="261" r:id="rId10"/>
    <p:sldId id="262" r:id="rId11"/>
    <p:sldId id="263" r:id="rId12"/>
  </p:sldIdLst>
  <p:sldSz cx="11430000" cy="6445250"/>
  <p:notesSz cx="11430000" cy="64452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FF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D006F3-DDAE-475D-8AC6-4C22C855A684}" v="83" dt="2026-01-02T15:48:41.71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648" y="8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1998027"/>
            <a:ext cx="9715500" cy="13535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EFFB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609340"/>
            <a:ext cx="8001000" cy="16113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E0E4E6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EFFB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E0E4E6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EFFB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1500" y="1482407"/>
            <a:ext cx="4972050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86450" y="1482407"/>
            <a:ext cx="4972050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EFFB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430000" cy="64389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5627" y="571093"/>
            <a:ext cx="4381500" cy="4451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EFFB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75627" y="1295120"/>
            <a:ext cx="9631680" cy="333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E0E4E6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86200" y="5994082"/>
            <a:ext cx="36576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1500" y="5994082"/>
            <a:ext cx="26289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5994082"/>
            <a:ext cx="26289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ankit.kumar@example.com" TargetMode="Externa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1@rungta.or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9550"/>
            <a:ext cx="4286292" cy="642934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61877" y="1560601"/>
            <a:ext cx="5304155" cy="12636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800"/>
              </a:lnSpc>
              <a:spcBef>
                <a:spcPts val="100"/>
              </a:spcBef>
            </a:pPr>
            <a:r>
              <a:rPr sz="3450" spc="-110"/>
              <a:t>Project</a:t>
            </a:r>
            <a:r>
              <a:rPr sz="3450" spc="-380"/>
              <a:t> </a:t>
            </a:r>
            <a:r>
              <a:rPr sz="3450" spc="-165"/>
              <a:t>Number:</a:t>
            </a:r>
            <a:r>
              <a:rPr sz="3450" spc="-375"/>
              <a:t> </a:t>
            </a:r>
            <a:r>
              <a:rPr sz="3450" spc="-500"/>
              <a:t>13 </a:t>
            </a:r>
            <a:r>
              <a:rPr sz="3450" spc="-140"/>
              <a:t>Restaurant</a:t>
            </a:r>
            <a:r>
              <a:rPr sz="3450" spc="-370"/>
              <a:t> </a:t>
            </a:r>
            <a:r>
              <a:rPr sz="3450" spc="-114"/>
              <a:t>Billing</a:t>
            </a:r>
            <a:r>
              <a:rPr sz="3450" spc="-370"/>
              <a:t> </a:t>
            </a:r>
            <a:r>
              <a:rPr sz="3450" spc="-80"/>
              <a:t>System</a:t>
            </a:r>
            <a:endParaRPr sz="3450"/>
          </a:p>
        </p:txBody>
      </p:sp>
      <p:sp>
        <p:nvSpPr>
          <p:cNvPr id="5" name="object 5"/>
          <p:cNvSpPr txBox="1"/>
          <p:nvPr/>
        </p:nvSpPr>
        <p:spPr>
          <a:xfrm>
            <a:off x="4961877" y="3179978"/>
            <a:ext cx="2851150" cy="154940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900">
                <a:solidFill>
                  <a:srgbClr val="E0E4E6"/>
                </a:solidFill>
                <a:latin typeface="Tahoma"/>
                <a:cs typeface="Tahoma"/>
              </a:rPr>
              <a:t>Presented</a:t>
            </a:r>
            <a:r>
              <a:rPr sz="1900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spc="-50">
                <a:solidFill>
                  <a:srgbClr val="E0E4E6"/>
                </a:solidFill>
                <a:latin typeface="Tahoma"/>
                <a:cs typeface="Tahoma"/>
              </a:rPr>
              <a:t>by:</a:t>
            </a:r>
            <a:r>
              <a:rPr sz="1900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>
                <a:solidFill>
                  <a:srgbClr val="E0E4E6"/>
                </a:solidFill>
                <a:latin typeface="Tahoma"/>
                <a:cs typeface="Tahoma"/>
              </a:rPr>
              <a:t>Ankit</a:t>
            </a:r>
            <a:r>
              <a:rPr sz="190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spc="-20">
                <a:solidFill>
                  <a:srgbClr val="E0E4E6"/>
                </a:solidFill>
                <a:latin typeface="Tahoma"/>
                <a:cs typeface="Tahoma"/>
              </a:rPr>
              <a:t>Kumar</a:t>
            </a:r>
            <a:endParaRPr sz="19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25"/>
              </a:spcBef>
            </a:pPr>
            <a:endParaRPr sz="19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1900" spc="55">
                <a:solidFill>
                  <a:srgbClr val="E0E4E6"/>
                </a:solidFill>
                <a:latin typeface="Tahoma"/>
                <a:cs typeface="Tahoma"/>
              </a:rPr>
              <a:t>ERP-</a:t>
            </a:r>
            <a:r>
              <a:rPr sz="1900" spc="-120">
                <a:solidFill>
                  <a:srgbClr val="E0E4E6"/>
                </a:solidFill>
                <a:latin typeface="Tahoma"/>
                <a:cs typeface="Tahoma"/>
              </a:rPr>
              <a:t>ID:</a:t>
            </a:r>
            <a:r>
              <a:rPr sz="1900" spc="-19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spc="-25">
                <a:solidFill>
                  <a:srgbClr val="E0E4E6"/>
                </a:solidFill>
                <a:latin typeface="Tahoma"/>
                <a:cs typeface="Tahoma"/>
              </a:rPr>
              <a:t>10211</a:t>
            </a:r>
            <a:endParaRPr sz="19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sz="19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900" spc="-20">
                <a:solidFill>
                  <a:srgbClr val="E0E4E6"/>
                </a:solidFill>
                <a:latin typeface="Tahoma"/>
                <a:cs typeface="Tahoma"/>
              </a:rPr>
              <a:t>Guided</a:t>
            </a:r>
            <a:r>
              <a:rPr sz="1900" spc="-18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spc="-50">
                <a:solidFill>
                  <a:srgbClr val="E0E4E6"/>
                </a:solidFill>
                <a:latin typeface="Tahoma"/>
                <a:cs typeface="Tahoma"/>
              </a:rPr>
              <a:t>by:</a:t>
            </a:r>
            <a:r>
              <a:rPr sz="1900" spc="-18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>
                <a:solidFill>
                  <a:srgbClr val="E0E4E6"/>
                </a:solidFill>
                <a:latin typeface="Tahoma"/>
                <a:cs typeface="Tahoma"/>
              </a:rPr>
              <a:t>Naina</a:t>
            </a:r>
            <a:r>
              <a:rPr sz="1900" spc="-18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spc="-20">
                <a:solidFill>
                  <a:srgbClr val="E0E4E6"/>
                </a:solidFill>
                <a:latin typeface="Tahoma"/>
                <a:cs typeface="Tahoma"/>
              </a:rPr>
              <a:t>Devi</a:t>
            </a:r>
            <a:endParaRPr sz="1900">
              <a:latin typeface="Tahoma"/>
              <a:cs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112142"/>
            <a:ext cx="11430000" cy="6551042"/>
          </a:xfrm>
          <a:custGeom>
            <a:avLst/>
            <a:gdLst/>
            <a:ahLst/>
            <a:cxnLst/>
            <a:rect l="l" t="t" r="r" b="b"/>
            <a:pathLst>
              <a:path w="11430000" h="6429375">
                <a:moveTo>
                  <a:pt x="11430000" y="0"/>
                </a:moveTo>
                <a:lnTo>
                  <a:pt x="0" y="0"/>
                </a:lnTo>
                <a:lnTo>
                  <a:pt x="0" y="6429375"/>
                </a:lnTo>
                <a:lnTo>
                  <a:pt x="11430000" y="6429375"/>
                </a:lnTo>
                <a:lnTo>
                  <a:pt x="11430000" y="0"/>
                </a:lnTo>
                <a:close/>
              </a:path>
            </a:pathLst>
          </a:custGeom>
          <a:solidFill>
            <a:srgbClr val="09071B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5627" y="571093"/>
            <a:ext cx="4381500" cy="38279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80"/>
              <a:t>Features</a:t>
            </a:r>
            <a:r>
              <a:rPr spc="-265"/>
              <a:t> </a:t>
            </a:r>
            <a:r>
              <a:rPr lang="en-IN" spc="555"/>
              <a:t>&amp;</a:t>
            </a:r>
            <a:r>
              <a:rPr spc="-265"/>
              <a:t> </a:t>
            </a:r>
            <a:r>
              <a:rPr spc="-110"/>
              <a:t>Future</a:t>
            </a:r>
            <a:r>
              <a:rPr spc="-265"/>
              <a:t> </a:t>
            </a:r>
            <a:r>
              <a:rPr spc="-10"/>
              <a:t>Scope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685800" y="2190750"/>
            <a:ext cx="4857750" cy="1609725"/>
            <a:chOff x="685800" y="2190750"/>
            <a:chExt cx="4857750" cy="1609725"/>
          </a:xfrm>
        </p:grpSpPr>
        <p:sp>
          <p:nvSpPr>
            <p:cNvPr id="5" name="object 5"/>
            <p:cNvSpPr/>
            <p:nvPr/>
          </p:nvSpPr>
          <p:spPr>
            <a:xfrm>
              <a:off x="690562" y="2195512"/>
              <a:ext cx="4848225" cy="1600200"/>
            </a:xfrm>
            <a:custGeom>
              <a:avLst/>
              <a:gdLst/>
              <a:ahLst/>
              <a:cxnLst/>
              <a:rect l="l" t="t" r="r" b="b"/>
              <a:pathLst>
                <a:path w="4848225" h="1600200">
                  <a:moveTo>
                    <a:pt x="4680877" y="0"/>
                  </a:moveTo>
                  <a:lnTo>
                    <a:pt x="167347" y="0"/>
                  </a:lnTo>
                  <a:lnTo>
                    <a:pt x="159122" y="200"/>
                  </a:lnTo>
                  <a:lnTo>
                    <a:pt x="118765" y="7204"/>
                  </a:lnTo>
                  <a:lnTo>
                    <a:pt x="81316" y="23803"/>
                  </a:lnTo>
                  <a:lnTo>
                    <a:pt x="49009" y="49009"/>
                  </a:lnTo>
                  <a:lnTo>
                    <a:pt x="23803" y="81316"/>
                  </a:lnTo>
                  <a:lnTo>
                    <a:pt x="7204" y="118760"/>
                  </a:lnTo>
                  <a:lnTo>
                    <a:pt x="200" y="159120"/>
                  </a:lnTo>
                  <a:lnTo>
                    <a:pt x="0" y="167347"/>
                  </a:lnTo>
                  <a:lnTo>
                    <a:pt x="0" y="1432852"/>
                  </a:lnTo>
                  <a:lnTo>
                    <a:pt x="5015" y="1473529"/>
                  </a:lnTo>
                  <a:lnTo>
                    <a:pt x="19758" y="1511739"/>
                  </a:lnTo>
                  <a:lnTo>
                    <a:pt x="43342" y="1545233"/>
                  </a:lnTo>
                  <a:lnTo>
                    <a:pt x="74371" y="1571993"/>
                  </a:lnTo>
                  <a:lnTo>
                    <a:pt x="110977" y="1590421"/>
                  </a:lnTo>
                  <a:lnTo>
                    <a:pt x="150941" y="1599398"/>
                  </a:lnTo>
                  <a:lnTo>
                    <a:pt x="167347" y="1600200"/>
                  </a:lnTo>
                  <a:lnTo>
                    <a:pt x="4680877" y="1600200"/>
                  </a:lnTo>
                  <a:lnTo>
                    <a:pt x="4721554" y="1595184"/>
                  </a:lnTo>
                  <a:lnTo>
                    <a:pt x="4759769" y="1580441"/>
                  </a:lnTo>
                  <a:lnTo>
                    <a:pt x="4793258" y="1556857"/>
                  </a:lnTo>
                  <a:lnTo>
                    <a:pt x="4820018" y="1525828"/>
                  </a:lnTo>
                  <a:lnTo>
                    <a:pt x="4838446" y="1489222"/>
                  </a:lnTo>
                  <a:lnTo>
                    <a:pt x="4847423" y="1449254"/>
                  </a:lnTo>
                  <a:lnTo>
                    <a:pt x="4848225" y="1432852"/>
                  </a:lnTo>
                  <a:lnTo>
                    <a:pt x="4848225" y="167347"/>
                  </a:lnTo>
                  <a:lnTo>
                    <a:pt x="4843209" y="126669"/>
                  </a:lnTo>
                  <a:lnTo>
                    <a:pt x="4828466" y="88455"/>
                  </a:lnTo>
                  <a:lnTo>
                    <a:pt x="4804880" y="54966"/>
                  </a:lnTo>
                  <a:lnTo>
                    <a:pt x="4773853" y="28194"/>
                  </a:lnTo>
                  <a:lnTo>
                    <a:pt x="4737247" y="9778"/>
                  </a:lnTo>
                  <a:lnTo>
                    <a:pt x="4697283" y="801"/>
                  </a:lnTo>
                  <a:lnTo>
                    <a:pt x="4680877" y="0"/>
                  </a:lnTo>
                  <a:close/>
                </a:path>
              </a:pathLst>
            </a:custGeom>
            <a:solidFill>
              <a:srgbClr val="0907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90562" y="2195512"/>
              <a:ext cx="4848225" cy="1600200"/>
            </a:xfrm>
            <a:custGeom>
              <a:avLst/>
              <a:gdLst/>
              <a:ahLst/>
              <a:cxnLst/>
              <a:rect l="l" t="t" r="r" b="b"/>
              <a:pathLst>
                <a:path w="4848225" h="1600200">
                  <a:moveTo>
                    <a:pt x="0" y="1432852"/>
                  </a:moveTo>
                  <a:lnTo>
                    <a:pt x="0" y="167347"/>
                  </a:lnTo>
                  <a:lnTo>
                    <a:pt x="200" y="159120"/>
                  </a:lnTo>
                  <a:lnTo>
                    <a:pt x="7204" y="118760"/>
                  </a:lnTo>
                  <a:lnTo>
                    <a:pt x="23803" y="81316"/>
                  </a:lnTo>
                  <a:lnTo>
                    <a:pt x="49009" y="49009"/>
                  </a:lnTo>
                  <a:lnTo>
                    <a:pt x="81316" y="23803"/>
                  </a:lnTo>
                  <a:lnTo>
                    <a:pt x="118765" y="7204"/>
                  </a:lnTo>
                  <a:lnTo>
                    <a:pt x="159122" y="200"/>
                  </a:lnTo>
                  <a:lnTo>
                    <a:pt x="167347" y="0"/>
                  </a:lnTo>
                  <a:lnTo>
                    <a:pt x="4680877" y="0"/>
                  </a:lnTo>
                  <a:lnTo>
                    <a:pt x="4721554" y="5015"/>
                  </a:lnTo>
                  <a:lnTo>
                    <a:pt x="4759769" y="19756"/>
                  </a:lnTo>
                  <a:lnTo>
                    <a:pt x="4793258" y="43336"/>
                  </a:lnTo>
                  <a:lnTo>
                    <a:pt x="4820018" y="74371"/>
                  </a:lnTo>
                  <a:lnTo>
                    <a:pt x="4838446" y="110971"/>
                  </a:lnTo>
                  <a:lnTo>
                    <a:pt x="4847423" y="150936"/>
                  </a:lnTo>
                  <a:lnTo>
                    <a:pt x="4848225" y="167347"/>
                  </a:lnTo>
                  <a:lnTo>
                    <a:pt x="4848225" y="1432852"/>
                  </a:lnTo>
                  <a:lnTo>
                    <a:pt x="4843209" y="1473529"/>
                  </a:lnTo>
                  <a:lnTo>
                    <a:pt x="4828466" y="1511739"/>
                  </a:lnTo>
                  <a:lnTo>
                    <a:pt x="4804880" y="1545233"/>
                  </a:lnTo>
                  <a:lnTo>
                    <a:pt x="4773853" y="1571993"/>
                  </a:lnTo>
                  <a:lnTo>
                    <a:pt x="4737247" y="1590421"/>
                  </a:lnTo>
                  <a:lnTo>
                    <a:pt x="4697283" y="1599398"/>
                  </a:lnTo>
                  <a:lnTo>
                    <a:pt x="4680877" y="1600200"/>
                  </a:lnTo>
                  <a:lnTo>
                    <a:pt x="167347" y="1600200"/>
                  </a:lnTo>
                  <a:lnTo>
                    <a:pt x="126670" y="1595184"/>
                  </a:lnTo>
                  <a:lnTo>
                    <a:pt x="88455" y="1580441"/>
                  </a:lnTo>
                  <a:lnTo>
                    <a:pt x="54966" y="1556857"/>
                  </a:lnTo>
                  <a:lnTo>
                    <a:pt x="28206" y="1525828"/>
                  </a:lnTo>
                  <a:lnTo>
                    <a:pt x="9778" y="1489222"/>
                  </a:lnTo>
                  <a:lnTo>
                    <a:pt x="801" y="1449254"/>
                  </a:lnTo>
                  <a:lnTo>
                    <a:pt x="0" y="1432852"/>
                  </a:lnTo>
                  <a:close/>
                </a:path>
              </a:pathLst>
            </a:custGeom>
            <a:ln w="9525">
              <a:solidFill>
                <a:srgbClr val="15FFB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38200" y="2333625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211493" y="0"/>
                  </a:moveTo>
                  <a:lnTo>
                    <a:pt x="198081" y="0"/>
                  </a:lnTo>
                  <a:lnTo>
                    <a:pt x="191388" y="330"/>
                  </a:lnTo>
                  <a:lnTo>
                    <a:pt x="151765" y="6870"/>
                  </a:lnTo>
                  <a:lnTo>
                    <a:pt x="114172" y="21018"/>
                  </a:lnTo>
                  <a:lnTo>
                    <a:pt x="80048" y="42227"/>
                  </a:lnTo>
                  <a:lnTo>
                    <a:pt x="50736" y="69684"/>
                  </a:lnTo>
                  <a:lnTo>
                    <a:pt x="27343" y="102336"/>
                  </a:lnTo>
                  <a:lnTo>
                    <a:pt x="10769" y="138925"/>
                  </a:lnTo>
                  <a:lnTo>
                    <a:pt x="1638" y="178041"/>
                  </a:lnTo>
                  <a:lnTo>
                    <a:pt x="0" y="198081"/>
                  </a:lnTo>
                  <a:lnTo>
                    <a:pt x="0" y="211493"/>
                  </a:lnTo>
                  <a:lnTo>
                    <a:pt x="5245" y="251320"/>
                  </a:lnTo>
                  <a:lnTo>
                    <a:pt x="18161" y="289356"/>
                  </a:lnTo>
                  <a:lnTo>
                    <a:pt x="38239" y="324142"/>
                  </a:lnTo>
                  <a:lnTo>
                    <a:pt x="64731" y="354329"/>
                  </a:lnTo>
                  <a:lnTo>
                    <a:pt x="96583" y="378790"/>
                  </a:lnTo>
                  <a:lnTo>
                    <a:pt x="132613" y="396557"/>
                  </a:lnTo>
                  <a:lnTo>
                    <a:pt x="171411" y="406946"/>
                  </a:lnTo>
                  <a:lnTo>
                    <a:pt x="198081" y="409575"/>
                  </a:lnTo>
                  <a:lnTo>
                    <a:pt x="211493" y="409575"/>
                  </a:lnTo>
                  <a:lnTo>
                    <a:pt x="251320" y="404329"/>
                  </a:lnTo>
                  <a:lnTo>
                    <a:pt x="289356" y="391413"/>
                  </a:lnTo>
                  <a:lnTo>
                    <a:pt x="324142" y="371335"/>
                  </a:lnTo>
                  <a:lnTo>
                    <a:pt x="354330" y="344855"/>
                  </a:lnTo>
                  <a:lnTo>
                    <a:pt x="378790" y="312978"/>
                  </a:lnTo>
                  <a:lnTo>
                    <a:pt x="396557" y="276961"/>
                  </a:lnTo>
                  <a:lnTo>
                    <a:pt x="406946" y="238163"/>
                  </a:lnTo>
                  <a:lnTo>
                    <a:pt x="409575" y="211493"/>
                  </a:lnTo>
                  <a:lnTo>
                    <a:pt x="409575" y="204787"/>
                  </a:lnTo>
                  <a:lnTo>
                    <a:pt x="409575" y="198081"/>
                  </a:lnTo>
                  <a:lnTo>
                    <a:pt x="404329" y="158254"/>
                  </a:lnTo>
                  <a:lnTo>
                    <a:pt x="391413" y="120218"/>
                  </a:lnTo>
                  <a:lnTo>
                    <a:pt x="371335" y="85432"/>
                  </a:lnTo>
                  <a:lnTo>
                    <a:pt x="344843" y="55232"/>
                  </a:lnTo>
                  <a:lnTo>
                    <a:pt x="312991" y="30784"/>
                  </a:lnTo>
                  <a:lnTo>
                    <a:pt x="276961" y="13017"/>
                  </a:lnTo>
                  <a:lnTo>
                    <a:pt x="238163" y="2628"/>
                  </a:lnTo>
                  <a:lnTo>
                    <a:pt x="218186" y="330"/>
                  </a:lnTo>
                  <a:lnTo>
                    <a:pt x="211493" y="0"/>
                  </a:lnTo>
                  <a:close/>
                </a:path>
              </a:pathLst>
            </a:custGeom>
            <a:solidFill>
              <a:srgbClr val="15FFB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7108" y="2476785"/>
              <a:ext cx="195237" cy="126669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822820" y="2863278"/>
            <a:ext cx="1866900" cy="2095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200" b="1" spc="-50">
                <a:solidFill>
                  <a:srgbClr val="E0E4E6"/>
                </a:solidFill>
                <a:latin typeface="Tahoma"/>
                <a:cs typeface="Tahoma"/>
              </a:rPr>
              <a:t>Formatted</a:t>
            </a:r>
            <a:r>
              <a:rPr sz="1200" b="1" spc="-1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40">
                <a:solidFill>
                  <a:srgbClr val="E0E4E6"/>
                </a:solidFill>
                <a:latin typeface="Tahoma"/>
                <a:cs typeface="Tahoma"/>
              </a:rPr>
              <a:t>Bill</a:t>
            </a:r>
            <a:r>
              <a:rPr sz="1200" b="1" spc="-114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25">
                <a:solidFill>
                  <a:srgbClr val="E0E4E6"/>
                </a:solidFill>
                <a:latin typeface="Tahoma"/>
                <a:cs typeface="Tahoma"/>
              </a:rPr>
              <a:t>Generation</a:t>
            </a:r>
            <a:endParaRPr sz="12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22820" y="3167601"/>
            <a:ext cx="4234815" cy="4635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36900"/>
              </a:lnSpc>
              <a:spcBef>
                <a:spcPts val="90"/>
              </a:spcBef>
            </a:pP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system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generates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050" spc="-5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clear,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formatted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bill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including</a:t>
            </a:r>
            <a:r>
              <a:rPr sz="1050" spc="-5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all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ordered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items,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prices,</a:t>
            </a:r>
            <a:r>
              <a:rPr sz="1050" spc="-3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taxes,</a:t>
            </a:r>
            <a:r>
              <a:rPr sz="1050" spc="-3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050" spc="-3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applied</a:t>
            </a:r>
            <a:r>
              <a:rPr sz="1050" spc="-3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discounts.</a:t>
            </a:r>
            <a:endParaRPr sz="1050">
              <a:latin typeface="Tahoma"/>
              <a:cs typeface="Tahoma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685800" y="3933825"/>
            <a:ext cx="4857750" cy="1619250"/>
            <a:chOff x="685800" y="3933825"/>
            <a:chExt cx="4857750" cy="1619250"/>
          </a:xfrm>
        </p:grpSpPr>
        <p:sp>
          <p:nvSpPr>
            <p:cNvPr id="12" name="object 12"/>
            <p:cNvSpPr/>
            <p:nvPr/>
          </p:nvSpPr>
          <p:spPr>
            <a:xfrm>
              <a:off x="690562" y="3938587"/>
              <a:ext cx="4848225" cy="1609725"/>
            </a:xfrm>
            <a:custGeom>
              <a:avLst/>
              <a:gdLst/>
              <a:ahLst/>
              <a:cxnLst/>
              <a:rect l="l" t="t" r="r" b="b"/>
              <a:pathLst>
                <a:path w="4848225" h="1609725">
                  <a:moveTo>
                    <a:pt x="4680877" y="0"/>
                  </a:moveTo>
                  <a:lnTo>
                    <a:pt x="167347" y="0"/>
                  </a:lnTo>
                  <a:lnTo>
                    <a:pt x="159122" y="200"/>
                  </a:lnTo>
                  <a:lnTo>
                    <a:pt x="118765" y="7204"/>
                  </a:lnTo>
                  <a:lnTo>
                    <a:pt x="81316" y="23798"/>
                  </a:lnTo>
                  <a:lnTo>
                    <a:pt x="49009" y="49009"/>
                  </a:lnTo>
                  <a:lnTo>
                    <a:pt x="23803" y="81316"/>
                  </a:lnTo>
                  <a:lnTo>
                    <a:pt x="7204" y="118760"/>
                  </a:lnTo>
                  <a:lnTo>
                    <a:pt x="200" y="159120"/>
                  </a:lnTo>
                  <a:lnTo>
                    <a:pt x="0" y="167347"/>
                  </a:lnTo>
                  <a:lnTo>
                    <a:pt x="0" y="1442377"/>
                  </a:lnTo>
                  <a:lnTo>
                    <a:pt x="5015" y="1483050"/>
                  </a:lnTo>
                  <a:lnTo>
                    <a:pt x="19758" y="1521264"/>
                  </a:lnTo>
                  <a:lnTo>
                    <a:pt x="43342" y="1554758"/>
                  </a:lnTo>
                  <a:lnTo>
                    <a:pt x="74371" y="1581518"/>
                  </a:lnTo>
                  <a:lnTo>
                    <a:pt x="110977" y="1599946"/>
                  </a:lnTo>
                  <a:lnTo>
                    <a:pt x="150941" y="1608918"/>
                  </a:lnTo>
                  <a:lnTo>
                    <a:pt x="167347" y="1609725"/>
                  </a:lnTo>
                  <a:lnTo>
                    <a:pt x="4680877" y="1609725"/>
                  </a:lnTo>
                  <a:lnTo>
                    <a:pt x="4721554" y="1604709"/>
                  </a:lnTo>
                  <a:lnTo>
                    <a:pt x="4759769" y="1589966"/>
                  </a:lnTo>
                  <a:lnTo>
                    <a:pt x="4793258" y="1566380"/>
                  </a:lnTo>
                  <a:lnTo>
                    <a:pt x="4820018" y="1535353"/>
                  </a:lnTo>
                  <a:lnTo>
                    <a:pt x="4838446" y="1498751"/>
                  </a:lnTo>
                  <a:lnTo>
                    <a:pt x="4847423" y="1458779"/>
                  </a:lnTo>
                  <a:lnTo>
                    <a:pt x="4848225" y="1442377"/>
                  </a:lnTo>
                  <a:lnTo>
                    <a:pt x="4848225" y="167347"/>
                  </a:lnTo>
                  <a:lnTo>
                    <a:pt x="4843209" y="126669"/>
                  </a:lnTo>
                  <a:lnTo>
                    <a:pt x="4828466" y="88455"/>
                  </a:lnTo>
                  <a:lnTo>
                    <a:pt x="4804880" y="54966"/>
                  </a:lnTo>
                  <a:lnTo>
                    <a:pt x="4773853" y="28193"/>
                  </a:lnTo>
                  <a:lnTo>
                    <a:pt x="4737247" y="9778"/>
                  </a:lnTo>
                  <a:lnTo>
                    <a:pt x="4697283" y="801"/>
                  </a:lnTo>
                  <a:lnTo>
                    <a:pt x="4680877" y="0"/>
                  </a:lnTo>
                  <a:close/>
                </a:path>
              </a:pathLst>
            </a:custGeom>
            <a:solidFill>
              <a:srgbClr val="0907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90562" y="3938587"/>
              <a:ext cx="4848225" cy="1609725"/>
            </a:xfrm>
            <a:custGeom>
              <a:avLst/>
              <a:gdLst/>
              <a:ahLst/>
              <a:cxnLst/>
              <a:rect l="l" t="t" r="r" b="b"/>
              <a:pathLst>
                <a:path w="4848225" h="1609725">
                  <a:moveTo>
                    <a:pt x="0" y="1442377"/>
                  </a:moveTo>
                  <a:lnTo>
                    <a:pt x="0" y="167347"/>
                  </a:lnTo>
                  <a:lnTo>
                    <a:pt x="200" y="159120"/>
                  </a:lnTo>
                  <a:lnTo>
                    <a:pt x="7204" y="118760"/>
                  </a:lnTo>
                  <a:lnTo>
                    <a:pt x="23803" y="81316"/>
                  </a:lnTo>
                  <a:lnTo>
                    <a:pt x="49009" y="49009"/>
                  </a:lnTo>
                  <a:lnTo>
                    <a:pt x="81316" y="23798"/>
                  </a:lnTo>
                  <a:lnTo>
                    <a:pt x="118765" y="7204"/>
                  </a:lnTo>
                  <a:lnTo>
                    <a:pt x="159122" y="200"/>
                  </a:lnTo>
                  <a:lnTo>
                    <a:pt x="167347" y="0"/>
                  </a:lnTo>
                  <a:lnTo>
                    <a:pt x="4680877" y="0"/>
                  </a:lnTo>
                  <a:lnTo>
                    <a:pt x="4721554" y="5015"/>
                  </a:lnTo>
                  <a:lnTo>
                    <a:pt x="4759769" y="19756"/>
                  </a:lnTo>
                  <a:lnTo>
                    <a:pt x="4793258" y="43336"/>
                  </a:lnTo>
                  <a:lnTo>
                    <a:pt x="4820018" y="74371"/>
                  </a:lnTo>
                  <a:lnTo>
                    <a:pt x="4838446" y="110971"/>
                  </a:lnTo>
                  <a:lnTo>
                    <a:pt x="4847423" y="150936"/>
                  </a:lnTo>
                  <a:lnTo>
                    <a:pt x="4848225" y="167347"/>
                  </a:lnTo>
                  <a:lnTo>
                    <a:pt x="4848225" y="1442377"/>
                  </a:lnTo>
                  <a:lnTo>
                    <a:pt x="4843209" y="1483050"/>
                  </a:lnTo>
                  <a:lnTo>
                    <a:pt x="4828466" y="1521264"/>
                  </a:lnTo>
                  <a:lnTo>
                    <a:pt x="4804880" y="1554758"/>
                  </a:lnTo>
                  <a:lnTo>
                    <a:pt x="4773853" y="1581518"/>
                  </a:lnTo>
                  <a:lnTo>
                    <a:pt x="4737247" y="1599946"/>
                  </a:lnTo>
                  <a:lnTo>
                    <a:pt x="4697283" y="1608918"/>
                  </a:lnTo>
                  <a:lnTo>
                    <a:pt x="4680877" y="1609725"/>
                  </a:lnTo>
                  <a:lnTo>
                    <a:pt x="167347" y="1609725"/>
                  </a:lnTo>
                  <a:lnTo>
                    <a:pt x="126670" y="1604709"/>
                  </a:lnTo>
                  <a:lnTo>
                    <a:pt x="88455" y="1589966"/>
                  </a:lnTo>
                  <a:lnTo>
                    <a:pt x="54966" y="1566380"/>
                  </a:lnTo>
                  <a:lnTo>
                    <a:pt x="28206" y="1535353"/>
                  </a:lnTo>
                  <a:lnTo>
                    <a:pt x="9778" y="1498751"/>
                  </a:lnTo>
                  <a:lnTo>
                    <a:pt x="801" y="1458779"/>
                  </a:lnTo>
                  <a:lnTo>
                    <a:pt x="0" y="1442377"/>
                  </a:lnTo>
                  <a:close/>
                </a:path>
              </a:pathLst>
            </a:custGeom>
            <a:ln w="9525">
              <a:solidFill>
                <a:srgbClr val="29DDD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838200" y="4086225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211493" y="0"/>
                  </a:moveTo>
                  <a:lnTo>
                    <a:pt x="198081" y="0"/>
                  </a:lnTo>
                  <a:lnTo>
                    <a:pt x="191388" y="330"/>
                  </a:lnTo>
                  <a:lnTo>
                    <a:pt x="151765" y="6870"/>
                  </a:lnTo>
                  <a:lnTo>
                    <a:pt x="114172" y="21018"/>
                  </a:lnTo>
                  <a:lnTo>
                    <a:pt x="80048" y="42227"/>
                  </a:lnTo>
                  <a:lnTo>
                    <a:pt x="50736" y="69684"/>
                  </a:lnTo>
                  <a:lnTo>
                    <a:pt x="27343" y="102336"/>
                  </a:lnTo>
                  <a:lnTo>
                    <a:pt x="10769" y="138925"/>
                  </a:lnTo>
                  <a:lnTo>
                    <a:pt x="1638" y="178041"/>
                  </a:lnTo>
                  <a:lnTo>
                    <a:pt x="0" y="198081"/>
                  </a:lnTo>
                  <a:lnTo>
                    <a:pt x="0" y="211493"/>
                  </a:lnTo>
                  <a:lnTo>
                    <a:pt x="5245" y="251320"/>
                  </a:lnTo>
                  <a:lnTo>
                    <a:pt x="18161" y="289356"/>
                  </a:lnTo>
                  <a:lnTo>
                    <a:pt x="38239" y="324142"/>
                  </a:lnTo>
                  <a:lnTo>
                    <a:pt x="64731" y="354330"/>
                  </a:lnTo>
                  <a:lnTo>
                    <a:pt x="96583" y="378790"/>
                  </a:lnTo>
                  <a:lnTo>
                    <a:pt x="132613" y="396557"/>
                  </a:lnTo>
                  <a:lnTo>
                    <a:pt x="171411" y="406946"/>
                  </a:lnTo>
                  <a:lnTo>
                    <a:pt x="198081" y="409575"/>
                  </a:lnTo>
                  <a:lnTo>
                    <a:pt x="211493" y="409575"/>
                  </a:lnTo>
                  <a:lnTo>
                    <a:pt x="251320" y="404329"/>
                  </a:lnTo>
                  <a:lnTo>
                    <a:pt x="289356" y="391413"/>
                  </a:lnTo>
                  <a:lnTo>
                    <a:pt x="324142" y="371335"/>
                  </a:lnTo>
                  <a:lnTo>
                    <a:pt x="354330" y="344855"/>
                  </a:lnTo>
                  <a:lnTo>
                    <a:pt x="378790" y="312978"/>
                  </a:lnTo>
                  <a:lnTo>
                    <a:pt x="396557" y="276961"/>
                  </a:lnTo>
                  <a:lnTo>
                    <a:pt x="406946" y="238163"/>
                  </a:lnTo>
                  <a:lnTo>
                    <a:pt x="409575" y="211493"/>
                  </a:lnTo>
                  <a:lnTo>
                    <a:pt x="409575" y="204787"/>
                  </a:lnTo>
                  <a:lnTo>
                    <a:pt x="409575" y="198081"/>
                  </a:lnTo>
                  <a:lnTo>
                    <a:pt x="404329" y="158254"/>
                  </a:lnTo>
                  <a:lnTo>
                    <a:pt x="391413" y="120218"/>
                  </a:lnTo>
                  <a:lnTo>
                    <a:pt x="371335" y="85432"/>
                  </a:lnTo>
                  <a:lnTo>
                    <a:pt x="344843" y="55232"/>
                  </a:lnTo>
                  <a:lnTo>
                    <a:pt x="312991" y="30784"/>
                  </a:lnTo>
                  <a:lnTo>
                    <a:pt x="276961" y="13017"/>
                  </a:lnTo>
                  <a:lnTo>
                    <a:pt x="238163" y="2628"/>
                  </a:lnTo>
                  <a:lnTo>
                    <a:pt x="218186" y="330"/>
                  </a:lnTo>
                  <a:lnTo>
                    <a:pt x="211493" y="0"/>
                  </a:lnTo>
                  <a:close/>
                </a:path>
              </a:pathLst>
            </a:custGeom>
            <a:solidFill>
              <a:srgbClr val="29DD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48258" y="4205401"/>
              <a:ext cx="194094" cy="175983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822820" y="4615878"/>
            <a:ext cx="1880870" cy="2095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200" b="1" spc="-40">
                <a:solidFill>
                  <a:srgbClr val="E0E4E6"/>
                </a:solidFill>
                <a:latin typeface="Tahoma"/>
                <a:cs typeface="Tahoma"/>
              </a:rPr>
              <a:t>Customer</a:t>
            </a:r>
            <a:r>
              <a:rPr sz="1200" b="1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40">
                <a:solidFill>
                  <a:srgbClr val="E0E4E6"/>
                </a:solidFill>
                <a:latin typeface="Tahoma"/>
                <a:cs typeface="Tahoma"/>
              </a:rPr>
              <a:t>Details</a:t>
            </a:r>
            <a:r>
              <a:rPr sz="1200" b="1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10">
                <a:solidFill>
                  <a:srgbClr val="E0E4E6"/>
                </a:solidFill>
                <a:latin typeface="Tahoma"/>
                <a:cs typeface="Tahoma"/>
              </a:rPr>
              <a:t>Capture</a:t>
            </a:r>
            <a:endParaRPr sz="12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22820" y="4920200"/>
            <a:ext cx="4400550" cy="4635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36900"/>
              </a:lnSpc>
              <a:spcBef>
                <a:spcPts val="90"/>
              </a:spcBef>
            </a:pP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Records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essential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customer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information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such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as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name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mobile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number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0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personalized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service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or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loyalty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programs.</a:t>
            </a:r>
            <a:endParaRPr sz="1050">
              <a:latin typeface="Tahoma"/>
              <a:cs typeface="Tahoma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5895975" y="2190750"/>
            <a:ext cx="4857750" cy="1057275"/>
            <a:chOff x="5895975" y="2190750"/>
            <a:chExt cx="4857750" cy="1057275"/>
          </a:xfrm>
        </p:grpSpPr>
        <p:sp>
          <p:nvSpPr>
            <p:cNvPr id="19" name="object 19"/>
            <p:cNvSpPr/>
            <p:nvPr/>
          </p:nvSpPr>
          <p:spPr>
            <a:xfrm>
              <a:off x="5900737" y="2195512"/>
              <a:ext cx="4848225" cy="1047750"/>
            </a:xfrm>
            <a:custGeom>
              <a:avLst/>
              <a:gdLst/>
              <a:ahLst/>
              <a:cxnLst/>
              <a:rect l="l" t="t" r="r" b="b"/>
              <a:pathLst>
                <a:path w="4848225" h="1047750">
                  <a:moveTo>
                    <a:pt x="4848225" y="0"/>
                  </a:moveTo>
                  <a:lnTo>
                    <a:pt x="263962" y="80"/>
                  </a:lnTo>
                  <a:lnTo>
                    <a:pt x="224346" y="3979"/>
                  </a:lnTo>
                  <a:lnTo>
                    <a:pt x="185720" y="13655"/>
                  </a:lnTo>
                  <a:lnTo>
                    <a:pt x="148941" y="28893"/>
                  </a:lnTo>
                  <a:lnTo>
                    <a:pt x="114786" y="49365"/>
                  </a:lnTo>
                  <a:lnTo>
                    <a:pt x="84013" y="74617"/>
                  </a:lnTo>
                  <a:lnTo>
                    <a:pt x="57276" y="104124"/>
                  </a:lnTo>
                  <a:lnTo>
                    <a:pt x="35156" y="137222"/>
                  </a:lnTo>
                  <a:lnTo>
                    <a:pt x="18132" y="173218"/>
                  </a:lnTo>
                  <a:lnTo>
                    <a:pt x="6575" y="211308"/>
                  </a:lnTo>
                  <a:lnTo>
                    <a:pt x="734" y="250698"/>
                  </a:lnTo>
                  <a:lnTo>
                    <a:pt x="0" y="1047750"/>
                  </a:lnTo>
                  <a:lnTo>
                    <a:pt x="4584259" y="1047668"/>
                  </a:lnTo>
                  <a:lnTo>
                    <a:pt x="4623878" y="1043764"/>
                  </a:lnTo>
                  <a:lnTo>
                    <a:pt x="4662504" y="1034088"/>
                  </a:lnTo>
                  <a:lnTo>
                    <a:pt x="4699283" y="1018856"/>
                  </a:lnTo>
                  <a:lnTo>
                    <a:pt x="4733438" y="998384"/>
                  </a:lnTo>
                  <a:lnTo>
                    <a:pt x="4764211" y="973127"/>
                  </a:lnTo>
                  <a:lnTo>
                    <a:pt x="4790948" y="943627"/>
                  </a:lnTo>
                  <a:lnTo>
                    <a:pt x="4813067" y="910527"/>
                  </a:lnTo>
                  <a:lnTo>
                    <a:pt x="4830092" y="874535"/>
                  </a:lnTo>
                  <a:lnTo>
                    <a:pt x="4841649" y="836435"/>
                  </a:lnTo>
                  <a:lnTo>
                    <a:pt x="4847490" y="797046"/>
                  </a:lnTo>
                  <a:lnTo>
                    <a:pt x="4848225" y="0"/>
                  </a:lnTo>
                  <a:close/>
                </a:path>
              </a:pathLst>
            </a:custGeom>
            <a:solidFill>
              <a:srgbClr val="0907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900737" y="2195512"/>
              <a:ext cx="4848225" cy="1047750"/>
            </a:xfrm>
            <a:custGeom>
              <a:avLst/>
              <a:gdLst/>
              <a:ahLst/>
              <a:cxnLst/>
              <a:rect l="l" t="t" r="r" b="b"/>
              <a:pathLst>
                <a:path w="4848225" h="1047750">
                  <a:moveTo>
                    <a:pt x="0" y="1047750"/>
                  </a:moveTo>
                  <a:lnTo>
                    <a:pt x="0" y="270598"/>
                  </a:lnTo>
                  <a:lnTo>
                    <a:pt x="81" y="263960"/>
                  </a:lnTo>
                  <a:lnTo>
                    <a:pt x="3979" y="224341"/>
                  </a:lnTo>
                  <a:lnTo>
                    <a:pt x="13661" y="185715"/>
                  </a:lnTo>
                  <a:lnTo>
                    <a:pt x="28893" y="148941"/>
                  </a:lnTo>
                  <a:lnTo>
                    <a:pt x="49365" y="114792"/>
                  </a:lnTo>
                  <a:lnTo>
                    <a:pt x="74617" y="84013"/>
                  </a:lnTo>
                  <a:lnTo>
                    <a:pt x="104122" y="57271"/>
                  </a:lnTo>
                  <a:lnTo>
                    <a:pt x="137222" y="35156"/>
                  </a:lnTo>
                  <a:lnTo>
                    <a:pt x="173220" y="18132"/>
                  </a:lnTo>
                  <a:lnTo>
                    <a:pt x="211314" y="6570"/>
                  </a:lnTo>
                  <a:lnTo>
                    <a:pt x="250703" y="728"/>
                  </a:lnTo>
                  <a:lnTo>
                    <a:pt x="270598" y="0"/>
                  </a:lnTo>
                  <a:lnTo>
                    <a:pt x="4848225" y="0"/>
                  </a:lnTo>
                  <a:lnTo>
                    <a:pt x="4848225" y="777138"/>
                  </a:lnTo>
                  <a:lnTo>
                    <a:pt x="4848143" y="783782"/>
                  </a:lnTo>
                  <a:lnTo>
                    <a:pt x="4844245" y="823403"/>
                  </a:lnTo>
                  <a:lnTo>
                    <a:pt x="4834563" y="862029"/>
                  </a:lnTo>
                  <a:lnTo>
                    <a:pt x="4819331" y="898809"/>
                  </a:lnTo>
                  <a:lnTo>
                    <a:pt x="4798859" y="932963"/>
                  </a:lnTo>
                  <a:lnTo>
                    <a:pt x="4773607" y="963736"/>
                  </a:lnTo>
                  <a:lnTo>
                    <a:pt x="4744102" y="990473"/>
                  </a:lnTo>
                  <a:lnTo>
                    <a:pt x="4711002" y="1012593"/>
                  </a:lnTo>
                  <a:lnTo>
                    <a:pt x="4675004" y="1029617"/>
                  </a:lnTo>
                  <a:lnTo>
                    <a:pt x="4636910" y="1041168"/>
                  </a:lnTo>
                  <a:lnTo>
                    <a:pt x="4597526" y="1047015"/>
                  </a:lnTo>
                  <a:lnTo>
                    <a:pt x="4577613" y="1047750"/>
                  </a:lnTo>
                  <a:lnTo>
                    <a:pt x="0" y="1047750"/>
                  </a:lnTo>
                  <a:close/>
                </a:path>
              </a:pathLst>
            </a:custGeom>
            <a:ln w="9525">
              <a:solidFill>
                <a:srgbClr val="15FFB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675627" y="1297470"/>
            <a:ext cx="8444865" cy="1222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While</a:t>
            </a:r>
            <a:r>
              <a:rPr sz="1050" spc="-5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currently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functional,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our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system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has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clear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roadmap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expansion,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incorporating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advanced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features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enhanced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utility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integration.</a:t>
            </a:r>
            <a:endParaRPr sz="105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05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0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tabLst>
                <a:tab pos="5216525" algn="l"/>
              </a:tabLst>
            </a:pPr>
            <a:r>
              <a:rPr sz="1450" b="1" spc="-50">
                <a:solidFill>
                  <a:srgbClr val="EFFBFF"/>
                </a:solidFill>
                <a:latin typeface="Tahoma"/>
                <a:cs typeface="Tahoma"/>
              </a:rPr>
              <a:t>Current</a:t>
            </a:r>
            <a:r>
              <a:rPr sz="1450" b="1" spc="-120">
                <a:solidFill>
                  <a:srgbClr val="EFFBFF"/>
                </a:solidFill>
                <a:latin typeface="Tahoma"/>
                <a:cs typeface="Tahoma"/>
              </a:rPr>
              <a:t> </a:t>
            </a:r>
            <a:r>
              <a:rPr sz="1450" b="1" spc="-10">
                <a:solidFill>
                  <a:srgbClr val="EFFBFF"/>
                </a:solidFill>
                <a:latin typeface="Tahoma"/>
                <a:cs typeface="Tahoma"/>
              </a:rPr>
              <a:t>Features</a:t>
            </a:r>
            <a:r>
              <a:rPr sz="1450" b="1">
                <a:solidFill>
                  <a:srgbClr val="EFFBFF"/>
                </a:solidFill>
                <a:latin typeface="Tahoma"/>
                <a:cs typeface="Tahoma"/>
              </a:rPr>
              <a:t>	</a:t>
            </a:r>
            <a:r>
              <a:rPr sz="1450" b="1" spc="-70">
                <a:solidFill>
                  <a:srgbClr val="EFFBFF"/>
                </a:solidFill>
                <a:latin typeface="Tahoma"/>
                <a:cs typeface="Tahoma"/>
              </a:rPr>
              <a:t>Future</a:t>
            </a:r>
            <a:r>
              <a:rPr sz="1450" b="1" spc="-145">
                <a:solidFill>
                  <a:srgbClr val="EFFBFF"/>
                </a:solidFill>
                <a:latin typeface="Tahoma"/>
                <a:cs typeface="Tahoma"/>
              </a:rPr>
              <a:t> </a:t>
            </a:r>
            <a:r>
              <a:rPr sz="1450" b="1" spc="-10">
                <a:solidFill>
                  <a:srgbClr val="EFFBFF"/>
                </a:solidFill>
                <a:latin typeface="Tahoma"/>
                <a:cs typeface="Tahoma"/>
              </a:rPr>
              <a:t>Enhancements</a:t>
            </a:r>
            <a:endParaRPr sz="145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660"/>
              </a:spcBef>
            </a:pPr>
            <a:endParaRPr sz="1450">
              <a:latin typeface="Tahoma"/>
              <a:cs typeface="Tahoma"/>
            </a:endParaRPr>
          </a:p>
          <a:p>
            <a:pPr marL="5363845">
              <a:lnSpc>
                <a:spcPct val="100000"/>
              </a:lnSpc>
            </a:pPr>
            <a:r>
              <a:rPr sz="1200" b="1" spc="-50">
                <a:solidFill>
                  <a:srgbClr val="E0E4E6"/>
                </a:solidFill>
                <a:latin typeface="Tahoma"/>
                <a:cs typeface="Tahoma"/>
              </a:rPr>
              <a:t>File</a:t>
            </a:r>
            <a:r>
              <a:rPr sz="1200" b="1" spc="-114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45">
                <a:solidFill>
                  <a:srgbClr val="E0E4E6"/>
                </a:solidFill>
                <a:latin typeface="Tahoma"/>
                <a:cs typeface="Tahoma"/>
              </a:rPr>
              <a:t>Handling</a:t>
            </a:r>
            <a:r>
              <a:rPr sz="1200" b="1" spc="-11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35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200" b="1" spc="-114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25">
                <a:solidFill>
                  <a:srgbClr val="E0E4E6"/>
                </a:solidFill>
                <a:latin typeface="Tahoma"/>
                <a:cs typeface="Tahoma"/>
              </a:rPr>
              <a:t>Sales</a:t>
            </a:r>
            <a:r>
              <a:rPr sz="1200" b="1" spc="-11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10">
                <a:solidFill>
                  <a:srgbClr val="E0E4E6"/>
                </a:solidFill>
                <a:latin typeface="Tahoma"/>
                <a:cs typeface="Tahoma"/>
              </a:rPr>
              <a:t>Records</a:t>
            </a:r>
            <a:endParaRPr sz="12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026899" y="2605626"/>
            <a:ext cx="4568190" cy="4826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42900"/>
              </a:lnSpc>
              <a:spcBef>
                <a:spcPts val="90"/>
              </a:spcBef>
            </a:pP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Implement</a:t>
            </a:r>
            <a:r>
              <a:rPr sz="1050" spc="-3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persistent</a:t>
            </a:r>
            <a:r>
              <a:rPr sz="1050" spc="-3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storage</a:t>
            </a:r>
            <a:r>
              <a:rPr sz="1050" spc="-3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050" spc="-3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save</a:t>
            </a:r>
            <a:r>
              <a:rPr sz="1050" spc="-3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daily</a:t>
            </a:r>
            <a:r>
              <a:rPr sz="1050" spc="-3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sales</a:t>
            </a:r>
            <a:r>
              <a:rPr sz="1050" spc="-3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data,</a:t>
            </a:r>
            <a:r>
              <a:rPr sz="1050" spc="-3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enabling</a:t>
            </a:r>
            <a:r>
              <a:rPr sz="1050" spc="-3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reporting</a:t>
            </a:r>
            <a:r>
              <a:rPr sz="1050" spc="-3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25">
                <a:solidFill>
                  <a:srgbClr val="E0E4E6"/>
                </a:solidFill>
                <a:latin typeface="Tahoma"/>
                <a:cs typeface="Tahoma"/>
              </a:rPr>
              <a:t>and </a:t>
            </a:r>
            <a:r>
              <a:rPr sz="1050" spc="10">
                <a:solidFill>
                  <a:srgbClr val="E0E4E6"/>
                </a:solidFill>
                <a:latin typeface="Tahoma"/>
                <a:cs typeface="Tahoma"/>
              </a:rPr>
              <a:t>historical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analysis.</a:t>
            </a:r>
            <a:endParaRPr sz="1050">
              <a:latin typeface="Tahoma"/>
              <a:cs typeface="Tahoma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5895975" y="3390900"/>
            <a:ext cx="4857750" cy="1057275"/>
            <a:chOff x="5895975" y="3390900"/>
            <a:chExt cx="4857750" cy="1057275"/>
          </a:xfrm>
        </p:grpSpPr>
        <p:sp>
          <p:nvSpPr>
            <p:cNvPr id="24" name="object 24"/>
            <p:cNvSpPr/>
            <p:nvPr/>
          </p:nvSpPr>
          <p:spPr>
            <a:xfrm>
              <a:off x="5900737" y="3395662"/>
              <a:ext cx="4848225" cy="1047750"/>
            </a:xfrm>
            <a:custGeom>
              <a:avLst/>
              <a:gdLst/>
              <a:ahLst/>
              <a:cxnLst/>
              <a:rect l="l" t="t" r="r" b="b"/>
              <a:pathLst>
                <a:path w="4848225" h="1047750">
                  <a:moveTo>
                    <a:pt x="4848225" y="0"/>
                  </a:moveTo>
                  <a:lnTo>
                    <a:pt x="263962" y="80"/>
                  </a:lnTo>
                  <a:lnTo>
                    <a:pt x="224346" y="3979"/>
                  </a:lnTo>
                  <a:lnTo>
                    <a:pt x="185720" y="13661"/>
                  </a:lnTo>
                  <a:lnTo>
                    <a:pt x="148941" y="28893"/>
                  </a:lnTo>
                  <a:lnTo>
                    <a:pt x="114786" y="49365"/>
                  </a:lnTo>
                  <a:lnTo>
                    <a:pt x="84013" y="74617"/>
                  </a:lnTo>
                  <a:lnTo>
                    <a:pt x="57276" y="104124"/>
                  </a:lnTo>
                  <a:lnTo>
                    <a:pt x="35156" y="137222"/>
                  </a:lnTo>
                  <a:lnTo>
                    <a:pt x="18132" y="173218"/>
                  </a:lnTo>
                  <a:lnTo>
                    <a:pt x="6575" y="211308"/>
                  </a:lnTo>
                  <a:lnTo>
                    <a:pt x="734" y="250698"/>
                  </a:lnTo>
                  <a:lnTo>
                    <a:pt x="0" y="1047750"/>
                  </a:lnTo>
                  <a:lnTo>
                    <a:pt x="4584259" y="1047668"/>
                  </a:lnTo>
                  <a:lnTo>
                    <a:pt x="4623878" y="1043764"/>
                  </a:lnTo>
                  <a:lnTo>
                    <a:pt x="4662504" y="1034088"/>
                  </a:lnTo>
                  <a:lnTo>
                    <a:pt x="4699283" y="1018856"/>
                  </a:lnTo>
                  <a:lnTo>
                    <a:pt x="4733438" y="998384"/>
                  </a:lnTo>
                  <a:lnTo>
                    <a:pt x="4764211" y="973127"/>
                  </a:lnTo>
                  <a:lnTo>
                    <a:pt x="4790948" y="943625"/>
                  </a:lnTo>
                  <a:lnTo>
                    <a:pt x="4813067" y="910527"/>
                  </a:lnTo>
                  <a:lnTo>
                    <a:pt x="4830092" y="874534"/>
                  </a:lnTo>
                  <a:lnTo>
                    <a:pt x="4841649" y="836435"/>
                  </a:lnTo>
                  <a:lnTo>
                    <a:pt x="4847490" y="797046"/>
                  </a:lnTo>
                  <a:lnTo>
                    <a:pt x="4848225" y="0"/>
                  </a:lnTo>
                  <a:close/>
                </a:path>
              </a:pathLst>
            </a:custGeom>
            <a:solidFill>
              <a:srgbClr val="0907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900737" y="3395662"/>
              <a:ext cx="4848225" cy="1047750"/>
            </a:xfrm>
            <a:custGeom>
              <a:avLst/>
              <a:gdLst/>
              <a:ahLst/>
              <a:cxnLst/>
              <a:rect l="l" t="t" r="r" b="b"/>
              <a:pathLst>
                <a:path w="4848225" h="1047750">
                  <a:moveTo>
                    <a:pt x="0" y="1047750"/>
                  </a:moveTo>
                  <a:lnTo>
                    <a:pt x="0" y="270598"/>
                  </a:lnTo>
                  <a:lnTo>
                    <a:pt x="81" y="263960"/>
                  </a:lnTo>
                  <a:lnTo>
                    <a:pt x="3979" y="224341"/>
                  </a:lnTo>
                  <a:lnTo>
                    <a:pt x="13661" y="185715"/>
                  </a:lnTo>
                  <a:lnTo>
                    <a:pt x="28893" y="148941"/>
                  </a:lnTo>
                  <a:lnTo>
                    <a:pt x="49365" y="114792"/>
                  </a:lnTo>
                  <a:lnTo>
                    <a:pt x="74617" y="84013"/>
                  </a:lnTo>
                  <a:lnTo>
                    <a:pt x="104122" y="57271"/>
                  </a:lnTo>
                  <a:lnTo>
                    <a:pt x="137222" y="35156"/>
                  </a:lnTo>
                  <a:lnTo>
                    <a:pt x="173220" y="18132"/>
                  </a:lnTo>
                  <a:lnTo>
                    <a:pt x="211314" y="6570"/>
                  </a:lnTo>
                  <a:lnTo>
                    <a:pt x="250703" y="728"/>
                  </a:lnTo>
                  <a:lnTo>
                    <a:pt x="270598" y="0"/>
                  </a:lnTo>
                  <a:lnTo>
                    <a:pt x="4848225" y="0"/>
                  </a:lnTo>
                  <a:lnTo>
                    <a:pt x="4848225" y="777138"/>
                  </a:lnTo>
                  <a:lnTo>
                    <a:pt x="4848143" y="783782"/>
                  </a:lnTo>
                  <a:lnTo>
                    <a:pt x="4844245" y="823403"/>
                  </a:lnTo>
                  <a:lnTo>
                    <a:pt x="4834563" y="862024"/>
                  </a:lnTo>
                  <a:lnTo>
                    <a:pt x="4819331" y="898809"/>
                  </a:lnTo>
                  <a:lnTo>
                    <a:pt x="4798859" y="932957"/>
                  </a:lnTo>
                  <a:lnTo>
                    <a:pt x="4773607" y="963736"/>
                  </a:lnTo>
                  <a:lnTo>
                    <a:pt x="4744102" y="990473"/>
                  </a:lnTo>
                  <a:lnTo>
                    <a:pt x="4711002" y="1012593"/>
                  </a:lnTo>
                  <a:lnTo>
                    <a:pt x="4675004" y="1029617"/>
                  </a:lnTo>
                  <a:lnTo>
                    <a:pt x="4636910" y="1041168"/>
                  </a:lnTo>
                  <a:lnTo>
                    <a:pt x="4597526" y="1047015"/>
                  </a:lnTo>
                  <a:lnTo>
                    <a:pt x="4577613" y="1047750"/>
                  </a:lnTo>
                  <a:lnTo>
                    <a:pt x="0" y="1047750"/>
                  </a:lnTo>
                  <a:close/>
                </a:path>
              </a:pathLst>
            </a:custGeom>
            <a:ln w="9525">
              <a:solidFill>
                <a:srgbClr val="29DDD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 txBox="1"/>
          <p:nvPr/>
        </p:nvSpPr>
        <p:spPr>
          <a:xfrm>
            <a:off x="6026899" y="3510978"/>
            <a:ext cx="1950720" cy="2095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200" b="1" spc="-45">
                <a:solidFill>
                  <a:srgbClr val="E0E4E6"/>
                </a:solidFill>
                <a:latin typeface="Tahoma"/>
                <a:cs typeface="Tahoma"/>
              </a:rPr>
              <a:t>Database</a:t>
            </a:r>
            <a:r>
              <a:rPr sz="1200" b="1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65">
                <a:solidFill>
                  <a:srgbClr val="E0E4E6"/>
                </a:solidFill>
                <a:latin typeface="Tahoma"/>
                <a:cs typeface="Tahoma"/>
              </a:rPr>
              <a:t>Integration</a:t>
            </a:r>
            <a:r>
              <a:rPr sz="1200" b="1" spc="-8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60">
                <a:solidFill>
                  <a:srgbClr val="E0E4E6"/>
                </a:solidFill>
                <a:latin typeface="Tahoma"/>
                <a:cs typeface="Tahoma"/>
              </a:rPr>
              <a:t>(SQL)</a:t>
            </a:r>
            <a:endParaRPr sz="1200">
              <a:latin typeface="Tahoma"/>
              <a:cs typeface="Tahoma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026899" y="3824825"/>
            <a:ext cx="4472305" cy="4635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36900"/>
              </a:lnSpc>
              <a:spcBef>
                <a:spcPts val="90"/>
              </a:spcBef>
            </a:pP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Integrate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with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relational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database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robust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inventory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management,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real-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time</a:t>
            </a:r>
            <a:r>
              <a:rPr sz="1050" spc="-6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menu</a:t>
            </a:r>
            <a:r>
              <a:rPr sz="1050" spc="-7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updates,</a:t>
            </a:r>
            <a:r>
              <a:rPr sz="1050" spc="-6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050" spc="-6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advanced</a:t>
            </a:r>
            <a:r>
              <a:rPr sz="1050" spc="-6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analytics.</a:t>
            </a:r>
            <a:endParaRPr sz="1050">
              <a:latin typeface="Tahoma"/>
              <a:cs typeface="Tahoma"/>
            </a:endParaRPr>
          </a:p>
        </p:txBody>
      </p:sp>
      <p:grpSp>
        <p:nvGrpSpPr>
          <p:cNvPr id="28" name="object 28"/>
          <p:cNvGrpSpPr/>
          <p:nvPr/>
        </p:nvGrpSpPr>
        <p:grpSpPr>
          <a:xfrm>
            <a:off x="5895975" y="4591050"/>
            <a:ext cx="4857750" cy="1057275"/>
            <a:chOff x="5895975" y="4591050"/>
            <a:chExt cx="4857750" cy="1057275"/>
          </a:xfrm>
        </p:grpSpPr>
        <p:sp>
          <p:nvSpPr>
            <p:cNvPr id="29" name="object 29"/>
            <p:cNvSpPr/>
            <p:nvPr/>
          </p:nvSpPr>
          <p:spPr>
            <a:xfrm>
              <a:off x="5900737" y="4595812"/>
              <a:ext cx="4848225" cy="1047750"/>
            </a:xfrm>
            <a:custGeom>
              <a:avLst/>
              <a:gdLst/>
              <a:ahLst/>
              <a:cxnLst/>
              <a:rect l="l" t="t" r="r" b="b"/>
              <a:pathLst>
                <a:path w="4848225" h="1047750">
                  <a:moveTo>
                    <a:pt x="4848225" y="0"/>
                  </a:moveTo>
                  <a:lnTo>
                    <a:pt x="263962" y="80"/>
                  </a:lnTo>
                  <a:lnTo>
                    <a:pt x="224346" y="3979"/>
                  </a:lnTo>
                  <a:lnTo>
                    <a:pt x="185720" y="13655"/>
                  </a:lnTo>
                  <a:lnTo>
                    <a:pt x="148941" y="28893"/>
                  </a:lnTo>
                  <a:lnTo>
                    <a:pt x="114786" y="49365"/>
                  </a:lnTo>
                  <a:lnTo>
                    <a:pt x="84013" y="74617"/>
                  </a:lnTo>
                  <a:lnTo>
                    <a:pt x="57276" y="104124"/>
                  </a:lnTo>
                  <a:lnTo>
                    <a:pt x="35156" y="137222"/>
                  </a:lnTo>
                  <a:lnTo>
                    <a:pt x="18132" y="173218"/>
                  </a:lnTo>
                  <a:lnTo>
                    <a:pt x="6575" y="211308"/>
                  </a:lnTo>
                  <a:lnTo>
                    <a:pt x="734" y="250698"/>
                  </a:lnTo>
                  <a:lnTo>
                    <a:pt x="0" y="1047750"/>
                  </a:lnTo>
                  <a:lnTo>
                    <a:pt x="4584259" y="1047668"/>
                  </a:lnTo>
                  <a:lnTo>
                    <a:pt x="4623878" y="1043764"/>
                  </a:lnTo>
                  <a:lnTo>
                    <a:pt x="4662504" y="1034088"/>
                  </a:lnTo>
                  <a:lnTo>
                    <a:pt x="4699283" y="1018856"/>
                  </a:lnTo>
                  <a:lnTo>
                    <a:pt x="4733438" y="998384"/>
                  </a:lnTo>
                  <a:lnTo>
                    <a:pt x="4764211" y="973125"/>
                  </a:lnTo>
                  <a:lnTo>
                    <a:pt x="4790948" y="943625"/>
                  </a:lnTo>
                  <a:lnTo>
                    <a:pt x="4813067" y="910521"/>
                  </a:lnTo>
                  <a:lnTo>
                    <a:pt x="4830092" y="874529"/>
                  </a:lnTo>
                  <a:lnTo>
                    <a:pt x="4841649" y="836435"/>
                  </a:lnTo>
                  <a:lnTo>
                    <a:pt x="4847490" y="797046"/>
                  </a:lnTo>
                  <a:lnTo>
                    <a:pt x="4848225" y="0"/>
                  </a:lnTo>
                  <a:close/>
                </a:path>
              </a:pathLst>
            </a:custGeom>
            <a:solidFill>
              <a:srgbClr val="0907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5900737" y="4595812"/>
              <a:ext cx="4848225" cy="1047750"/>
            </a:xfrm>
            <a:custGeom>
              <a:avLst/>
              <a:gdLst/>
              <a:ahLst/>
              <a:cxnLst/>
              <a:rect l="l" t="t" r="r" b="b"/>
              <a:pathLst>
                <a:path w="4848225" h="1047750">
                  <a:moveTo>
                    <a:pt x="0" y="1047750"/>
                  </a:moveTo>
                  <a:lnTo>
                    <a:pt x="0" y="270598"/>
                  </a:lnTo>
                  <a:lnTo>
                    <a:pt x="81" y="263960"/>
                  </a:lnTo>
                  <a:lnTo>
                    <a:pt x="3979" y="224341"/>
                  </a:lnTo>
                  <a:lnTo>
                    <a:pt x="13661" y="185715"/>
                  </a:lnTo>
                  <a:lnTo>
                    <a:pt x="28893" y="148941"/>
                  </a:lnTo>
                  <a:lnTo>
                    <a:pt x="49365" y="114792"/>
                  </a:lnTo>
                  <a:lnTo>
                    <a:pt x="74617" y="84013"/>
                  </a:lnTo>
                  <a:lnTo>
                    <a:pt x="104122" y="57271"/>
                  </a:lnTo>
                  <a:lnTo>
                    <a:pt x="137222" y="35156"/>
                  </a:lnTo>
                  <a:lnTo>
                    <a:pt x="173220" y="18132"/>
                  </a:lnTo>
                  <a:lnTo>
                    <a:pt x="211314" y="6570"/>
                  </a:lnTo>
                  <a:lnTo>
                    <a:pt x="250703" y="728"/>
                  </a:lnTo>
                  <a:lnTo>
                    <a:pt x="270598" y="0"/>
                  </a:lnTo>
                  <a:lnTo>
                    <a:pt x="4848225" y="0"/>
                  </a:lnTo>
                  <a:lnTo>
                    <a:pt x="4848225" y="777138"/>
                  </a:lnTo>
                  <a:lnTo>
                    <a:pt x="4848143" y="783782"/>
                  </a:lnTo>
                  <a:lnTo>
                    <a:pt x="4844245" y="823403"/>
                  </a:lnTo>
                  <a:lnTo>
                    <a:pt x="4834563" y="862024"/>
                  </a:lnTo>
                  <a:lnTo>
                    <a:pt x="4819331" y="898803"/>
                  </a:lnTo>
                  <a:lnTo>
                    <a:pt x="4798859" y="932957"/>
                  </a:lnTo>
                  <a:lnTo>
                    <a:pt x="4773607" y="963736"/>
                  </a:lnTo>
                  <a:lnTo>
                    <a:pt x="4744102" y="990473"/>
                  </a:lnTo>
                  <a:lnTo>
                    <a:pt x="4711002" y="1012593"/>
                  </a:lnTo>
                  <a:lnTo>
                    <a:pt x="4675004" y="1029617"/>
                  </a:lnTo>
                  <a:lnTo>
                    <a:pt x="4636910" y="1041168"/>
                  </a:lnTo>
                  <a:lnTo>
                    <a:pt x="4597526" y="1047015"/>
                  </a:lnTo>
                  <a:lnTo>
                    <a:pt x="4577613" y="1047750"/>
                  </a:lnTo>
                  <a:lnTo>
                    <a:pt x="0" y="1047750"/>
                  </a:lnTo>
                  <a:close/>
                </a:path>
              </a:pathLst>
            </a:custGeom>
            <a:ln w="9525">
              <a:solidFill>
                <a:srgbClr val="37A6E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object 31"/>
          <p:cNvSpPr txBox="1"/>
          <p:nvPr/>
        </p:nvSpPr>
        <p:spPr>
          <a:xfrm>
            <a:off x="6026899" y="4711128"/>
            <a:ext cx="2157095" cy="2095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200" b="1" spc="-35">
                <a:solidFill>
                  <a:srgbClr val="E0E4E6"/>
                </a:solidFill>
                <a:latin typeface="Tahoma"/>
                <a:cs typeface="Tahoma"/>
              </a:rPr>
              <a:t>Graphical</a:t>
            </a:r>
            <a:r>
              <a:rPr sz="1200" b="1" spc="-9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45">
                <a:solidFill>
                  <a:srgbClr val="E0E4E6"/>
                </a:solidFill>
                <a:latin typeface="Tahoma"/>
                <a:cs typeface="Tahoma"/>
              </a:rPr>
              <a:t>User</a:t>
            </a:r>
            <a:r>
              <a:rPr sz="1200" b="1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60">
                <a:solidFill>
                  <a:srgbClr val="E0E4E6"/>
                </a:solidFill>
                <a:latin typeface="Tahoma"/>
                <a:cs typeface="Tahoma"/>
              </a:rPr>
              <a:t>Interface</a:t>
            </a:r>
            <a:r>
              <a:rPr sz="1200" b="1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95">
                <a:solidFill>
                  <a:srgbClr val="E0E4E6"/>
                </a:solidFill>
                <a:latin typeface="Tahoma"/>
                <a:cs typeface="Tahoma"/>
              </a:rPr>
              <a:t>(GUI)</a:t>
            </a:r>
            <a:endParaRPr sz="1200">
              <a:latin typeface="Tahoma"/>
              <a:cs typeface="Tahoma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6026899" y="5024975"/>
            <a:ext cx="4492625" cy="4635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36900"/>
              </a:lnSpc>
              <a:spcBef>
                <a:spcPts val="90"/>
              </a:spcBef>
            </a:pP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Develop</a:t>
            </a:r>
            <a:r>
              <a:rPr sz="1050" spc="-6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modern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55">
                <a:solidFill>
                  <a:srgbClr val="E0E4E6"/>
                </a:solidFill>
                <a:latin typeface="Tahoma"/>
                <a:cs typeface="Tahoma"/>
              </a:rPr>
              <a:t>GUI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050" spc="-6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enhance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user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interaction,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making</a:t>
            </a:r>
            <a:r>
              <a:rPr sz="1050" spc="-6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system</a:t>
            </a:r>
            <a:r>
              <a:rPr sz="10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20">
                <a:solidFill>
                  <a:srgbClr val="E0E4E6"/>
                </a:solidFill>
                <a:latin typeface="Tahoma"/>
                <a:cs typeface="Tahoma"/>
              </a:rPr>
              <a:t>more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intuitive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visually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appealing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>
                <a:solidFill>
                  <a:srgbClr val="E0E4E6"/>
                </a:solidFill>
                <a:latin typeface="Tahoma"/>
                <a:cs typeface="Tahoma"/>
              </a:rPr>
              <a:t>diverse</a:t>
            </a:r>
            <a:r>
              <a:rPr sz="1050" spc="-5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spc="-10">
                <a:solidFill>
                  <a:srgbClr val="E0E4E6"/>
                </a:solidFill>
                <a:latin typeface="Tahoma"/>
                <a:cs typeface="Tahoma"/>
              </a:rPr>
              <a:t>users.</a:t>
            </a:r>
            <a:endParaRPr sz="10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43822" y="9550"/>
            <a:ext cx="4286178" cy="642934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5627" y="1969642"/>
            <a:ext cx="2268220" cy="5499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3450" spc="-145" dirty="0"/>
              <a:t>Thank</a:t>
            </a:r>
            <a:r>
              <a:rPr sz="3450" spc="-385" dirty="0"/>
              <a:t> </a:t>
            </a:r>
            <a:r>
              <a:rPr sz="3450" spc="-185" dirty="0"/>
              <a:t>You!</a:t>
            </a:r>
            <a:endParaRPr sz="3450" dirty="0"/>
          </a:p>
        </p:txBody>
      </p:sp>
      <p:sp>
        <p:nvSpPr>
          <p:cNvPr id="5" name="object 5"/>
          <p:cNvSpPr txBox="1"/>
          <p:nvPr/>
        </p:nvSpPr>
        <p:spPr>
          <a:xfrm>
            <a:off x="675627" y="2865653"/>
            <a:ext cx="3753485" cy="154940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900" spc="-220" dirty="0">
                <a:solidFill>
                  <a:srgbClr val="E0E4E6"/>
                </a:solidFill>
                <a:latin typeface="Tahoma"/>
                <a:cs typeface="Tahoma"/>
              </a:rPr>
              <a:t>I</a:t>
            </a:r>
            <a:r>
              <a:rPr sz="1900" spc="-1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spc="-10" dirty="0">
                <a:solidFill>
                  <a:srgbClr val="E0E4E6"/>
                </a:solidFill>
                <a:latin typeface="Tahoma"/>
                <a:cs typeface="Tahoma"/>
              </a:rPr>
              <a:t>hope</a:t>
            </a:r>
            <a:r>
              <a:rPr sz="1900" spc="-1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900" spc="-1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dirty="0">
                <a:solidFill>
                  <a:srgbClr val="E0E4E6"/>
                </a:solidFill>
                <a:latin typeface="Tahoma"/>
                <a:cs typeface="Tahoma"/>
              </a:rPr>
              <a:t>get</a:t>
            </a:r>
            <a:r>
              <a:rPr sz="1900" spc="-1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spc="-10" dirty="0">
                <a:solidFill>
                  <a:srgbClr val="E0E4E6"/>
                </a:solidFill>
                <a:latin typeface="Tahoma"/>
                <a:cs typeface="Tahoma"/>
              </a:rPr>
              <a:t>good</a:t>
            </a:r>
            <a:r>
              <a:rPr sz="1900" spc="-1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spc="-10" dirty="0">
                <a:solidFill>
                  <a:srgbClr val="E0E4E6"/>
                </a:solidFill>
                <a:latin typeface="Tahoma"/>
                <a:cs typeface="Tahoma"/>
              </a:rPr>
              <a:t>Marks.</a:t>
            </a:r>
            <a:endParaRPr sz="1900" dirty="0">
              <a:latin typeface="Tahoma"/>
              <a:cs typeface="Tahoma"/>
            </a:endParaRPr>
          </a:p>
          <a:p>
            <a:pPr marL="12700" marR="5080">
              <a:lnSpc>
                <a:spcPct val="210500"/>
              </a:lnSpc>
              <a:spcBef>
                <a:spcPts val="75"/>
              </a:spcBef>
            </a:pPr>
            <a:r>
              <a:rPr sz="1900" dirty="0">
                <a:solidFill>
                  <a:srgbClr val="E0E4E6"/>
                </a:solidFill>
                <a:latin typeface="Tahoma"/>
                <a:cs typeface="Tahoma"/>
              </a:rPr>
              <a:t>Feel</a:t>
            </a:r>
            <a:r>
              <a:rPr sz="190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dirty="0">
                <a:solidFill>
                  <a:srgbClr val="E0E4E6"/>
                </a:solidFill>
                <a:latin typeface="Tahoma"/>
                <a:cs typeface="Tahoma"/>
              </a:rPr>
              <a:t>free</a:t>
            </a:r>
            <a:r>
              <a:rPr sz="19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9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dirty="0">
                <a:solidFill>
                  <a:srgbClr val="E0E4E6"/>
                </a:solidFill>
                <a:latin typeface="Tahoma"/>
                <a:cs typeface="Tahoma"/>
              </a:rPr>
              <a:t>ask</a:t>
            </a:r>
            <a:r>
              <a:rPr sz="19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spc="-50" dirty="0">
                <a:solidFill>
                  <a:srgbClr val="E0E4E6"/>
                </a:solidFill>
                <a:latin typeface="Tahoma"/>
                <a:cs typeface="Tahoma"/>
              </a:rPr>
              <a:t>any</a:t>
            </a:r>
            <a:r>
              <a:rPr sz="19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900" spc="-10" dirty="0">
                <a:solidFill>
                  <a:srgbClr val="E0E4E6"/>
                </a:solidFill>
                <a:latin typeface="Tahoma"/>
                <a:cs typeface="Tahoma"/>
              </a:rPr>
              <a:t>questions. </a:t>
            </a:r>
            <a:r>
              <a:rPr sz="1900" dirty="0">
                <a:solidFill>
                  <a:srgbClr val="E0E4E6"/>
                </a:solidFill>
                <a:latin typeface="Tahoma"/>
                <a:cs typeface="Tahoma"/>
              </a:rPr>
              <a:t>Contact: </a:t>
            </a:r>
            <a:r>
              <a:rPr sz="1900" b="1" u="heavy" spc="-140" dirty="0">
                <a:solidFill>
                  <a:srgbClr val="15FFBA"/>
                </a:solidFill>
                <a:uFill>
                  <a:solidFill>
                    <a:srgbClr val="15FFBA"/>
                  </a:solidFill>
                </a:uFill>
                <a:latin typeface="Tahoma"/>
                <a:cs typeface="Tahoma"/>
                <a:hlinkClick r:id="rId3"/>
              </a:rPr>
              <a:t>ankit.kumar</a:t>
            </a:r>
            <a:r>
              <a:rPr sz="1900" b="1" u="heavy" spc="-140" dirty="0">
                <a:solidFill>
                  <a:srgbClr val="15FFBA"/>
                </a:solidFill>
                <a:uFill>
                  <a:solidFill>
                    <a:srgbClr val="15FFBA"/>
                  </a:solidFill>
                </a:uFill>
                <a:latin typeface="Tahoma"/>
                <a:cs typeface="Tahoma"/>
                <a:hlinkClick r:id="rId4"/>
              </a:rPr>
              <a:t>1@rungta.org</a:t>
            </a:r>
            <a:endParaRPr sz="1900" dirty="0">
              <a:latin typeface="Tahoma"/>
              <a:cs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38896" y="-16893"/>
            <a:ext cx="11568896" cy="6707060"/>
          </a:xfrm>
          <a:custGeom>
            <a:avLst/>
            <a:gdLst/>
            <a:ahLst/>
            <a:cxnLst/>
            <a:rect l="l" t="t" r="r" b="b"/>
            <a:pathLst>
              <a:path w="11430000" h="6429375">
                <a:moveTo>
                  <a:pt x="11430000" y="0"/>
                </a:moveTo>
                <a:lnTo>
                  <a:pt x="0" y="0"/>
                </a:lnTo>
                <a:lnTo>
                  <a:pt x="0" y="6429375"/>
                </a:lnTo>
                <a:lnTo>
                  <a:pt x="11430000" y="6429375"/>
                </a:lnTo>
                <a:lnTo>
                  <a:pt x="11430000" y="0"/>
                </a:lnTo>
                <a:close/>
              </a:path>
            </a:pathLst>
          </a:custGeom>
          <a:solidFill>
            <a:srgbClr val="09071B">
              <a:alpha val="748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5627" y="1264792"/>
            <a:ext cx="4716780" cy="5499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3450" spc="-120"/>
              <a:t>Presentation</a:t>
            </a:r>
            <a:r>
              <a:rPr sz="3450" spc="-325"/>
              <a:t> </a:t>
            </a:r>
            <a:r>
              <a:rPr sz="3450" spc="-125"/>
              <a:t>Roadmap</a:t>
            </a:r>
            <a:endParaRPr sz="3450"/>
          </a:p>
        </p:txBody>
      </p:sp>
      <p:sp>
        <p:nvSpPr>
          <p:cNvPr id="4" name="object 4"/>
          <p:cNvSpPr txBox="1"/>
          <p:nvPr/>
        </p:nvSpPr>
        <p:spPr>
          <a:xfrm>
            <a:off x="675627" y="2257577"/>
            <a:ext cx="8184515" cy="2507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50" dirty="0">
                <a:solidFill>
                  <a:srgbClr val="E0E4E6"/>
                </a:solidFill>
                <a:latin typeface="Tahoma"/>
                <a:cs typeface="Tahoma"/>
              </a:rPr>
              <a:t>This</a:t>
            </a:r>
            <a:r>
              <a:rPr sz="1550" spc="-1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dirty="0">
                <a:solidFill>
                  <a:srgbClr val="E0E4E6"/>
                </a:solidFill>
                <a:latin typeface="Tahoma"/>
                <a:cs typeface="Tahoma"/>
              </a:rPr>
              <a:t>presentation</a:t>
            </a:r>
            <a:r>
              <a:rPr sz="155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10" dirty="0">
                <a:solidFill>
                  <a:srgbClr val="E0E4E6"/>
                </a:solidFill>
                <a:latin typeface="Tahoma"/>
                <a:cs typeface="Tahoma"/>
              </a:rPr>
              <a:t>will</a:t>
            </a:r>
            <a:r>
              <a:rPr sz="155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30" dirty="0">
                <a:solidFill>
                  <a:srgbClr val="E0E4E6"/>
                </a:solidFill>
                <a:latin typeface="Tahoma"/>
                <a:cs typeface="Tahoma"/>
              </a:rPr>
              <a:t>walk</a:t>
            </a:r>
            <a:r>
              <a:rPr sz="155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50" dirty="0">
                <a:solidFill>
                  <a:srgbClr val="E0E4E6"/>
                </a:solidFill>
                <a:latin typeface="Tahoma"/>
                <a:cs typeface="Tahoma"/>
              </a:rPr>
              <a:t>you</a:t>
            </a:r>
            <a:r>
              <a:rPr sz="155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25" dirty="0">
                <a:solidFill>
                  <a:srgbClr val="E0E4E6"/>
                </a:solidFill>
                <a:latin typeface="Tahoma"/>
                <a:cs typeface="Tahoma"/>
              </a:rPr>
              <a:t>through</a:t>
            </a:r>
            <a:r>
              <a:rPr sz="155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45" dirty="0">
                <a:solidFill>
                  <a:srgbClr val="E0E4E6"/>
                </a:solidFill>
                <a:latin typeface="Tahoma"/>
                <a:cs typeface="Tahoma"/>
              </a:rPr>
              <a:t>how</a:t>
            </a:r>
            <a:r>
              <a:rPr sz="155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185" dirty="0">
                <a:solidFill>
                  <a:srgbClr val="E0E4E6"/>
                </a:solidFill>
                <a:latin typeface="Tahoma"/>
                <a:cs typeface="Tahoma"/>
              </a:rPr>
              <a:t>I</a:t>
            </a:r>
            <a:r>
              <a:rPr sz="155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45" dirty="0">
                <a:solidFill>
                  <a:srgbClr val="E0E4E6"/>
                </a:solidFill>
                <a:latin typeface="Tahoma"/>
                <a:cs typeface="Tahoma"/>
              </a:rPr>
              <a:t>have</a:t>
            </a:r>
            <a:r>
              <a:rPr sz="155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30" dirty="0">
                <a:solidFill>
                  <a:srgbClr val="E0E4E6"/>
                </a:solidFill>
                <a:latin typeface="Tahoma"/>
                <a:cs typeface="Tahoma"/>
              </a:rPr>
              <a:t>made</a:t>
            </a:r>
            <a:r>
              <a:rPr sz="1550" spc="-1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dirty="0">
                <a:solidFill>
                  <a:srgbClr val="E0E4E6"/>
                </a:solidFill>
                <a:latin typeface="Tahoma"/>
                <a:cs typeface="Tahoma"/>
              </a:rPr>
              <a:t>C-</a:t>
            </a:r>
            <a:r>
              <a:rPr sz="1550" spc="-10" dirty="0">
                <a:solidFill>
                  <a:srgbClr val="E0E4E6"/>
                </a:solidFill>
                <a:latin typeface="Tahoma"/>
                <a:cs typeface="Tahoma"/>
              </a:rPr>
              <a:t>based</a:t>
            </a:r>
            <a:r>
              <a:rPr sz="155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10" dirty="0">
                <a:solidFill>
                  <a:srgbClr val="E0E4E6"/>
                </a:solidFill>
                <a:latin typeface="Tahoma"/>
                <a:cs typeface="Tahoma"/>
              </a:rPr>
              <a:t>Restaurant</a:t>
            </a:r>
            <a:r>
              <a:rPr sz="155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dirty="0">
                <a:solidFill>
                  <a:srgbClr val="E0E4E6"/>
                </a:solidFill>
                <a:latin typeface="Tahoma"/>
                <a:cs typeface="Tahoma"/>
              </a:rPr>
              <a:t>Billing</a:t>
            </a:r>
            <a:r>
              <a:rPr sz="155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10" dirty="0">
                <a:solidFill>
                  <a:srgbClr val="E0E4E6"/>
                </a:solidFill>
                <a:latin typeface="Tahoma"/>
                <a:cs typeface="Tahoma"/>
              </a:rPr>
              <a:t>System</a:t>
            </a:r>
            <a:r>
              <a:rPr sz="155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50" dirty="0">
                <a:solidFill>
                  <a:srgbClr val="E0E4E6"/>
                </a:solidFill>
                <a:latin typeface="Tahoma"/>
                <a:cs typeface="Tahoma"/>
              </a:rPr>
              <a:t>.</a:t>
            </a:r>
            <a:endParaRPr sz="1550" dirty="0">
              <a:latin typeface="Tahoma"/>
              <a:cs typeface="Tahom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685800" y="2776804"/>
            <a:ext cx="6638925" cy="318820"/>
            <a:chOff x="685800" y="2776804"/>
            <a:chExt cx="6638925" cy="31882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00519" y="2776804"/>
              <a:ext cx="167640" cy="205206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685800" y="3067049"/>
              <a:ext cx="3219450" cy="28575"/>
            </a:xfrm>
            <a:custGeom>
              <a:avLst/>
              <a:gdLst/>
              <a:ahLst/>
              <a:cxnLst/>
              <a:rect l="l" t="t" r="r" b="b"/>
              <a:pathLst>
                <a:path w="3219450" h="28575">
                  <a:moveTo>
                    <a:pt x="3219450" y="0"/>
                  </a:moveTo>
                  <a:lnTo>
                    <a:pt x="0" y="0"/>
                  </a:lnTo>
                  <a:lnTo>
                    <a:pt x="0" y="28575"/>
                  </a:lnTo>
                  <a:lnTo>
                    <a:pt x="3219450" y="28575"/>
                  </a:lnTo>
                  <a:lnTo>
                    <a:pt x="3219450" y="0"/>
                  </a:lnTo>
                  <a:close/>
                </a:path>
              </a:pathLst>
            </a:custGeom>
            <a:solidFill>
              <a:srgbClr val="15FFB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59402" y="2776943"/>
              <a:ext cx="88506" cy="205727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4105275" y="3067049"/>
              <a:ext cx="3219450" cy="28575"/>
            </a:xfrm>
            <a:custGeom>
              <a:avLst/>
              <a:gdLst/>
              <a:ahLst/>
              <a:cxnLst/>
              <a:rect l="l" t="t" r="r" b="b"/>
              <a:pathLst>
                <a:path w="3219450" h="28575">
                  <a:moveTo>
                    <a:pt x="3219450" y="0"/>
                  </a:moveTo>
                  <a:lnTo>
                    <a:pt x="0" y="0"/>
                  </a:lnTo>
                  <a:lnTo>
                    <a:pt x="0" y="28575"/>
                  </a:lnTo>
                  <a:lnTo>
                    <a:pt x="3219450" y="28575"/>
                  </a:lnTo>
                  <a:lnTo>
                    <a:pt x="3219450" y="0"/>
                  </a:lnTo>
                  <a:close/>
                </a:path>
              </a:pathLst>
            </a:custGeom>
            <a:solidFill>
              <a:srgbClr val="29DD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675627" y="3197795"/>
            <a:ext cx="2725420" cy="287656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700" b="1" spc="-70" dirty="0">
                <a:solidFill>
                  <a:srgbClr val="E0E4E6"/>
                </a:solidFill>
                <a:latin typeface="Tahoma"/>
                <a:cs typeface="Tahoma"/>
              </a:rPr>
              <a:t>Introduction</a:t>
            </a:r>
            <a:r>
              <a:rPr sz="1700" b="1" spc="-1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700" b="1" spc="-55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700" b="1" spc="-1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700" b="1" spc="-6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700" b="1" spc="-1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700" b="1" spc="-20" dirty="0">
                <a:solidFill>
                  <a:srgbClr val="E0E4E6"/>
                </a:solidFill>
                <a:latin typeface="Tahoma"/>
                <a:cs typeface="Tahoma"/>
              </a:rPr>
              <a:t>Project</a:t>
            </a:r>
            <a:endParaRPr sz="1700" dirty="0">
              <a:latin typeface="Tahoma"/>
              <a:cs typeface="Tahoma"/>
            </a:endParaRPr>
          </a:p>
        </p:txBody>
      </p:sp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20495" y="2776981"/>
            <a:ext cx="205219" cy="205244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7524750" y="3067050"/>
            <a:ext cx="3219450" cy="28575"/>
          </a:xfrm>
          <a:custGeom>
            <a:avLst/>
            <a:gdLst/>
            <a:ahLst/>
            <a:cxnLst/>
            <a:rect l="l" t="t" r="r" b="b"/>
            <a:pathLst>
              <a:path w="3219450" h="28575">
                <a:moveTo>
                  <a:pt x="3219450" y="0"/>
                </a:moveTo>
                <a:lnTo>
                  <a:pt x="0" y="0"/>
                </a:lnTo>
                <a:lnTo>
                  <a:pt x="0" y="28575"/>
                </a:lnTo>
                <a:lnTo>
                  <a:pt x="3219450" y="28575"/>
                </a:lnTo>
                <a:lnTo>
                  <a:pt x="3219450" y="0"/>
                </a:lnTo>
                <a:close/>
              </a:path>
            </a:pathLst>
          </a:custGeom>
          <a:solidFill>
            <a:srgbClr val="37A6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4092282" y="3197795"/>
            <a:ext cx="2918118" cy="27700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700" b="1" spc="-65" dirty="0">
                <a:solidFill>
                  <a:srgbClr val="E0E4E6"/>
                </a:solidFill>
                <a:latin typeface="Tahoma"/>
                <a:cs typeface="Tahoma"/>
              </a:rPr>
              <a:t>Tools</a:t>
            </a:r>
            <a:r>
              <a:rPr sz="1700" b="1" spc="-1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lang="en-IN" sz="1700" b="1" spc="400" dirty="0">
                <a:solidFill>
                  <a:srgbClr val="E0E4E6"/>
                </a:solidFill>
                <a:latin typeface="Tahoma"/>
                <a:cs typeface="Tahoma"/>
              </a:rPr>
              <a:t>&amp;</a:t>
            </a:r>
            <a:r>
              <a:rPr sz="1700" b="1" spc="-1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700" b="1" spc="-60" dirty="0">
                <a:solidFill>
                  <a:srgbClr val="E0E4E6"/>
                </a:solidFill>
                <a:latin typeface="Tahoma"/>
                <a:cs typeface="Tahoma"/>
              </a:rPr>
              <a:t>Technology</a:t>
            </a:r>
            <a:r>
              <a:rPr sz="1700" b="1" spc="-1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700" b="1" spc="-20" dirty="0">
                <a:solidFill>
                  <a:srgbClr val="E0E4E6"/>
                </a:solidFill>
                <a:latin typeface="Tahoma"/>
                <a:cs typeface="Tahoma"/>
              </a:rPr>
              <a:t>used</a:t>
            </a:r>
            <a:endParaRPr sz="1700" dirty="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00519" y="4284776"/>
            <a:ext cx="3006674" cy="27700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700" b="1" spc="-65" dirty="0">
                <a:solidFill>
                  <a:srgbClr val="E0E4E6"/>
                </a:solidFill>
                <a:latin typeface="Tahoma"/>
                <a:cs typeface="Tahoma"/>
              </a:rPr>
              <a:t>Key</a:t>
            </a:r>
            <a:r>
              <a:rPr sz="1700" b="1" spc="-1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700" b="1" spc="-45" dirty="0">
                <a:solidFill>
                  <a:srgbClr val="E0E4E6"/>
                </a:solidFill>
                <a:latin typeface="Tahoma"/>
                <a:cs typeface="Tahoma"/>
              </a:rPr>
              <a:t>Advantages</a:t>
            </a:r>
            <a:r>
              <a:rPr sz="1700" b="1" spc="-1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700" b="1" spc="-1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lang="en-IN" sz="1700" b="1" spc="-185" dirty="0">
                <a:solidFill>
                  <a:srgbClr val="E0E4E6"/>
                </a:solidFill>
                <a:latin typeface="Tahoma"/>
                <a:cs typeface="Tahoma"/>
              </a:rPr>
              <a:t>&amp; </a:t>
            </a:r>
            <a:r>
              <a:rPr sz="1700" b="1" spc="-10" dirty="0">
                <a:solidFill>
                  <a:srgbClr val="E0E4E6"/>
                </a:solidFill>
                <a:latin typeface="Tahoma"/>
                <a:cs typeface="Tahoma"/>
              </a:rPr>
              <a:t>Benefits</a:t>
            </a:r>
            <a:endParaRPr sz="1700" dirty="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 flipV="1">
            <a:off x="660895" y="4144645"/>
            <a:ext cx="3219450" cy="45720"/>
          </a:xfrm>
          <a:custGeom>
            <a:avLst/>
            <a:gdLst/>
            <a:ahLst/>
            <a:cxnLst/>
            <a:rect l="l" t="t" r="r" b="b"/>
            <a:pathLst>
              <a:path w="3219450" h="28575">
                <a:moveTo>
                  <a:pt x="3219450" y="0"/>
                </a:moveTo>
                <a:lnTo>
                  <a:pt x="0" y="0"/>
                </a:lnTo>
                <a:lnTo>
                  <a:pt x="0" y="28575"/>
                </a:lnTo>
                <a:lnTo>
                  <a:pt x="3219450" y="28575"/>
                </a:lnTo>
                <a:lnTo>
                  <a:pt x="3219450" y="0"/>
                </a:lnTo>
                <a:close/>
              </a:path>
            </a:pathLst>
          </a:custGeom>
          <a:solidFill>
            <a:srgbClr val="081230"/>
          </a:solidFill>
        </p:spPr>
        <p:txBody>
          <a:bodyPr wrap="square" lIns="0" tIns="0" rIns="0" bIns="0" rtlCol="0"/>
          <a:lstStyle/>
          <a:p>
            <a:endParaRPr>
              <a:solidFill>
                <a:srgbClr val="15FFBA"/>
              </a:solidFill>
              <a:highlight>
                <a:srgbClr val="FFFF00"/>
              </a:highlight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60895" y="3819677"/>
            <a:ext cx="252095" cy="26162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50" spc="-25">
                <a:solidFill>
                  <a:srgbClr val="E0E4E6"/>
                </a:solidFill>
                <a:latin typeface="Tahoma"/>
                <a:cs typeface="Tahoma"/>
              </a:rPr>
              <a:t>04</a:t>
            </a:r>
            <a:endParaRPr sz="15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520495" y="3124217"/>
            <a:ext cx="3233878" cy="292388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85"/>
              </a:spcBef>
            </a:pPr>
            <a:r>
              <a:rPr lang="en-IN" b="1" spc="-25" dirty="0">
                <a:solidFill>
                  <a:srgbClr val="E0E4E6"/>
                </a:solidFill>
                <a:latin typeface="Tahoma"/>
                <a:cs typeface="Tahoma"/>
              </a:rPr>
              <a:t>Code &amp; </a:t>
            </a:r>
            <a:r>
              <a:rPr b="1" spc="-25" dirty="0">
                <a:solidFill>
                  <a:srgbClr val="E0E4E6"/>
                </a:solidFill>
                <a:latin typeface="Tahoma"/>
                <a:cs typeface="Tahoma"/>
              </a:rPr>
              <a:t>working</a:t>
            </a:r>
            <a:r>
              <a:rPr b="1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b="1" dirty="0">
                <a:solidFill>
                  <a:srgbClr val="E0E4E6"/>
                </a:solidFill>
                <a:latin typeface="Tahoma"/>
                <a:cs typeface="Tahoma"/>
              </a:rPr>
              <a:t>of</a:t>
            </a:r>
            <a:r>
              <a:rPr b="1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b="1" spc="-10" dirty="0">
                <a:solidFill>
                  <a:srgbClr val="E0E4E6"/>
                </a:solidFill>
                <a:latin typeface="Tahoma"/>
                <a:cs typeface="Tahoma"/>
              </a:rPr>
              <a:t>project.</a:t>
            </a:r>
            <a:endParaRPr b="1" dirty="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4105325" y="3866972"/>
            <a:ext cx="196850" cy="197485"/>
          </a:xfrm>
          <a:custGeom>
            <a:avLst/>
            <a:gdLst/>
            <a:ahLst/>
            <a:cxnLst/>
            <a:rect l="l" t="t" r="r" b="b"/>
            <a:pathLst>
              <a:path w="196850" h="197485">
                <a:moveTo>
                  <a:pt x="179171" y="109689"/>
                </a:moveTo>
                <a:lnTo>
                  <a:pt x="144729" y="98437"/>
                </a:lnTo>
                <a:lnTo>
                  <a:pt x="140246" y="98831"/>
                </a:lnTo>
                <a:lnTo>
                  <a:pt x="106768" y="119024"/>
                </a:lnTo>
                <a:lnTo>
                  <a:pt x="97662" y="149021"/>
                </a:lnTo>
                <a:lnTo>
                  <a:pt x="97904" y="152666"/>
                </a:lnTo>
                <a:lnTo>
                  <a:pt x="105651" y="174637"/>
                </a:lnTo>
                <a:lnTo>
                  <a:pt x="108051" y="178435"/>
                </a:lnTo>
              </a:path>
              <a:path w="196850" h="197485">
                <a:moveTo>
                  <a:pt x="16941" y="317"/>
                </a:moveTo>
                <a:lnTo>
                  <a:pt x="12" y="16167"/>
                </a:lnTo>
                <a:lnTo>
                  <a:pt x="0" y="20142"/>
                </a:lnTo>
              </a:path>
              <a:path w="196850" h="197485">
                <a:moveTo>
                  <a:pt x="12" y="163576"/>
                </a:moveTo>
                <a:lnTo>
                  <a:pt x="15735" y="179590"/>
                </a:lnTo>
                <a:lnTo>
                  <a:pt x="19684" y="179628"/>
                </a:lnTo>
              </a:path>
              <a:path w="196850" h="197485">
                <a:moveTo>
                  <a:pt x="85013" y="21272"/>
                </a:moveTo>
                <a:lnTo>
                  <a:pt x="74853" y="21336"/>
                </a:lnTo>
              </a:path>
              <a:path w="196850" h="197485">
                <a:moveTo>
                  <a:pt x="85089" y="31572"/>
                </a:moveTo>
                <a:lnTo>
                  <a:pt x="85013" y="21272"/>
                </a:lnTo>
              </a:path>
              <a:path w="196850" h="197485">
                <a:moveTo>
                  <a:pt x="85089" y="31572"/>
                </a:moveTo>
                <a:lnTo>
                  <a:pt x="74650" y="31470"/>
                </a:lnTo>
              </a:path>
              <a:path w="196850" h="197485">
                <a:moveTo>
                  <a:pt x="74853" y="21336"/>
                </a:moveTo>
                <a:lnTo>
                  <a:pt x="74650" y="31470"/>
                </a:lnTo>
              </a:path>
              <a:path w="196850" h="197485">
                <a:moveTo>
                  <a:pt x="58165" y="21323"/>
                </a:moveTo>
                <a:lnTo>
                  <a:pt x="48069" y="21374"/>
                </a:lnTo>
              </a:path>
              <a:path w="196850" h="197485">
                <a:moveTo>
                  <a:pt x="58165" y="21323"/>
                </a:moveTo>
                <a:lnTo>
                  <a:pt x="57975" y="31013"/>
                </a:lnTo>
              </a:path>
              <a:path w="196850" h="197485">
                <a:moveTo>
                  <a:pt x="57975" y="31013"/>
                </a:moveTo>
                <a:lnTo>
                  <a:pt x="48183" y="31254"/>
                </a:lnTo>
              </a:path>
              <a:path w="196850" h="197485">
                <a:moveTo>
                  <a:pt x="48183" y="31254"/>
                </a:moveTo>
                <a:lnTo>
                  <a:pt x="48069" y="21374"/>
                </a:lnTo>
              </a:path>
              <a:path w="196850" h="197485">
                <a:moveTo>
                  <a:pt x="180568" y="110883"/>
                </a:moveTo>
                <a:lnTo>
                  <a:pt x="183045" y="113169"/>
                </a:lnTo>
                <a:lnTo>
                  <a:pt x="185267" y="115684"/>
                </a:lnTo>
                <a:lnTo>
                  <a:pt x="187223" y="118414"/>
                </a:lnTo>
                <a:lnTo>
                  <a:pt x="189191" y="121145"/>
                </a:lnTo>
                <a:lnTo>
                  <a:pt x="190855" y="124066"/>
                </a:lnTo>
                <a:lnTo>
                  <a:pt x="192227" y="127139"/>
                </a:lnTo>
                <a:lnTo>
                  <a:pt x="193598" y="130213"/>
                </a:lnTo>
                <a:lnTo>
                  <a:pt x="196545" y="150050"/>
                </a:lnTo>
                <a:lnTo>
                  <a:pt x="196240" y="153390"/>
                </a:lnTo>
                <a:lnTo>
                  <a:pt x="195592" y="156692"/>
                </a:lnTo>
                <a:lnTo>
                  <a:pt x="194957" y="160007"/>
                </a:lnTo>
                <a:lnTo>
                  <a:pt x="193992" y="163220"/>
                </a:lnTo>
                <a:lnTo>
                  <a:pt x="192697" y="166319"/>
                </a:lnTo>
                <a:lnTo>
                  <a:pt x="191401" y="169430"/>
                </a:lnTo>
                <a:lnTo>
                  <a:pt x="189801" y="172377"/>
                </a:lnTo>
                <a:lnTo>
                  <a:pt x="187896" y="175171"/>
                </a:lnTo>
                <a:lnTo>
                  <a:pt x="186004" y="177952"/>
                </a:lnTo>
                <a:lnTo>
                  <a:pt x="173520" y="189077"/>
                </a:lnTo>
                <a:lnTo>
                  <a:pt x="170675" y="190881"/>
                </a:lnTo>
                <a:lnTo>
                  <a:pt x="167678" y="192379"/>
                </a:lnTo>
                <a:lnTo>
                  <a:pt x="164528" y="193573"/>
                </a:lnTo>
                <a:lnTo>
                  <a:pt x="161378" y="194767"/>
                </a:lnTo>
                <a:lnTo>
                  <a:pt x="158140" y="195630"/>
                </a:lnTo>
                <a:lnTo>
                  <a:pt x="154812" y="196164"/>
                </a:lnTo>
                <a:lnTo>
                  <a:pt x="151485" y="196697"/>
                </a:lnTo>
                <a:lnTo>
                  <a:pt x="148132" y="196875"/>
                </a:lnTo>
                <a:lnTo>
                  <a:pt x="144767" y="196735"/>
                </a:lnTo>
                <a:lnTo>
                  <a:pt x="141401" y="196583"/>
                </a:lnTo>
                <a:lnTo>
                  <a:pt x="125374" y="191808"/>
                </a:lnTo>
                <a:lnTo>
                  <a:pt x="122351" y="190347"/>
                </a:lnTo>
                <a:lnTo>
                  <a:pt x="119494" y="188569"/>
                </a:lnTo>
                <a:lnTo>
                  <a:pt x="116827" y="186524"/>
                </a:lnTo>
                <a:lnTo>
                  <a:pt x="114160" y="184467"/>
                </a:lnTo>
                <a:lnTo>
                  <a:pt x="111721" y="182168"/>
                </a:lnTo>
                <a:lnTo>
                  <a:pt x="109512" y="179616"/>
                </a:lnTo>
              </a:path>
              <a:path w="196850" h="197485">
                <a:moveTo>
                  <a:pt x="180428" y="49923"/>
                </a:moveTo>
                <a:lnTo>
                  <a:pt x="25" y="49923"/>
                </a:lnTo>
              </a:path>
              <a:path w="196850" h="197485">
                <a:moveTo>
                  <a:pt x="180466" y="110540"/>
                </a:moveTo>
                <a:lnTo>
                  <a:pt x="180441" y="16611"/>
                </a:lnTo>
              </a:path>
              <a:path w="196850" h="197485">
                <a:moveTo>
                  <a:pt x="38" y="51435"/>
                </a:moveTo>
                <a:lnTo>
                  <a:pt x="12" y="163576"/>
                </a:lnTo>
              </a:path>
              <a:path w="196850" h="197485">
                <a:moveTo>
                  <a:pt x="31407" y="21399"/>
                </a:moveTo>
                <a:lnTo>
                  <a:pt x="21297" y="21412"/>
                </a:lnTo>
              </a:path>
              <a:path w="196850" h="197485">
                <a:moveTo>
                  <a:pt x="31432" y="31203"/>
                </a:moveTo>
                <a:lnTo>
                  <a:pt x="31407" y="21399"/>
                </a:lnTo>
              </a:path>
              <a:path w="196850" h="197485">
                <a:moveTo>
                  <a:pt x="31432" y="31203"/>
                </a:moveTo>
                <a:lnTo>
                  <a:pt x="21475" y="31254"/>
                </a:lnTo>
              </a:path>
              <a:path w="196850" h="197485">
                <a:moveTo>
                  <a:pt x="21475" y="31254"/>
                </a:moveTo>
                <a:lnTo>
                  <a:pt x="21297" y="21412"/>
                </a:lnTo>
              </a:path>
              <a:path w="196850" h="197485">
                <a:moveTo>
                  <a:pt x="170764" y="130962"/>
                </a:moveTo>
                <a:lnTo>
                  <a:pt x="140017" y="164211"/>
                </a:lnTo>
              </a:path>
              <a:path w="196850" h="197485">
                <a:moveTo>
                  <a:pt x="122681" y="146926"/>
                </a:moveTo>
                <a:lnTo>
                  <a:pt x="140017" y="164211"/>
                </a:lnTo>
              </a:path>
              <a:path w="196850" h="197485">
                <a:moveTo>
                  <a:pt x="180454" y="16611"/>
                </a:moveTo>
                <a:lnTo>
                  <a:pt x="174739" y="3695"/>
                </a:lnTo>
                <a:lnTo>
                  <a:pt x="172808" y="2120"/>
                </a:lnTo>
                <a:lnTo>
                  <a:pt x="170637" y="1066"/>
                </a:lnTo>
                <a:lnTo>
                  <a:pt x="168198" y="546"/>
                </a:lnTo>
                <a:lnTo>
                  <a:pt x="165773" y="0"/>
                </a:lnTo>
                <a:lnTo>
                  <a:pt x="163347" y="50"/>
                </a:lnTo>
                <a:lnTo>
                  <a:pt x="160947" y="673"/>
                </a:lnTo>
              </a:path>
              <a:path w="196850" h="197485">
                <a:moveTo>
                  <a:pt x="160858" y="342"/>
                </a:moveTo>
                <a:lnTo>
                  <a:pt x="16941" y="317"/>
                </a:lnTo>
              </a:path>
              <a:path w="196850" h="197485">
                <a:moveTo>
                  <a:pt x="0" y="20142"/>
                </a:moveTo>
                <a:lnTo>
                  <a:pt x="38" y="51435"/>
                </a:lnTo>
              </a:path>
              <a:path w="196850" h="197485">
                <a:moveTo>
                  <a:pt x="19684" y="179628"/>
                </a:moveTo>
                <a:lnTo>
                  <a:pt x="108902" y="179755"/>
                </a:lnTo>
              </a:path>
            </a:pathLst>
          </a:custGeom>
          <a:ln w="8712">
            <a:solidFill>
              <a:srgbClr val="E0E4E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105275" y="4143375"/>
            <a:ext cx="3219450" cy="28575"/>
          </a:xfrm>
          <a:custGeom>
            <a:avLst/>
            <a:gdLst/>
            <a:ahLst/>
            <a:cxnLst/>
            <a:rect l="l" t="t" r="r" b="b"/>
            <a:pathLst>
              <a:path w="3219450" h="28575">
                <a:moveTo>
                  <a:pt x="3219450" y="0"/>
                </a:moveTo>
                <a:lnTo>
                  <a:pt x="0" y="0"/>
                </a:lnTo>
                <a:lnTo>
                  <a:pt x="0" y="28575"/>
                </a:lnTo>
                <a:lnTo>
                  <a:pt x="3219450" y="28575"/>
                </a:lnTo>
                <a:lnTo>
                  <a:pt x="3219450" y="0"/>
                </a:lnTo>
                <a:close/>
              </a:path>
            </a:pathLst>
          </a:custGeom>
          <a:solidFill>
            <a:srgbClr val="15FFB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4092282" y="4274120"/>
            <a:ext cx="2519680" cy="287656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700" b="1" spc="-75" dirty="0">
                <a:solidFill>
                  <a:srgbClr val="E0E4E6"/>
                </a:solidFill>
                <a:latin typeface="Tahoma"/>
                <a:cs typeface="Tahoma"/>
              </a:rPr>
              <a:t>Real-</a:t>
            </a:r>
            <a:r>
              <a:rPr sz="1700" b="1" spc="-65" dirty="0">
                <a:solidFill>
                  <a:srgbClr val="E0E4E6"/>
                </a:solidFill>
                <a:latin typeface="Tahoma"/>
                <a:cs typeface="Tahoma"/>
              </a:rPr>
              <a:t>World</a:t>
            </a:r>
            <a:r>
              <a:rPr sz="1700" b="1" spc="-1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700" b="1" spc="-10" dirty="0">
                <a:solidFill>
                  <a:srgbClr val="E0E4E6"/>
                </a:solidFill>
                <a:latin typeface="Tahoma"/>
                <a:cs typeface="Tahoma"/>
              </a:rPr>
              <a:t>Applications</a:t>
            </a:r>
            <a:endParaRPr sz="1700" dirty="0">
              <a:latin typeface="Tahoma"/>
              <a:cs typeface="Tahoma"/>
            </a:endParaRPr>
          </a:p>
        </p:txBody>
      </p:sp>
      <p:pic>
        <p:nvPicPr>
          <p:cNvPr id="21" name="object 2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530338" y="3862832"/>
            <a:ext cx="185432" cy="205244"/>
          </a:xfrm>
          <a:prstGeom prst="rect">
            <a:avLst/>
          </a:prstGeom>
        </p:spPr>
      </p:pic>
      <p:sp>
        <p:nvSpPr>
          <p:cNvPr id="22" name="object 22"/>
          <p:cNvSpPr/>
          <p:nvPr/>
        </p:nvSpPr>
        <p:spPr>
          <a:xfrm>
            <a:off x="7524750" y="4143375"/>
            <a:ext cx="3219450" cy="28575"/>
          </a:xfrm>
          <a:custGeom>
            <a:avLst/>
            <a:gdLst/>
            <a:ahLst/>
            <a:cxnLst/>
            <a:rect l="l" t="t" r="r" b="b"/>
            <a:pathLst>
              <a:path w="3219450" h="28575">
                <a:moveTo>
                  <a:pt x="3219450" y="0"/>
                </a:moveTo>
                <a:lnTo>
                  <a:pt x="0" y="0"/>
                </a:lnTo>
                <a:lnTo>
                  <a:pt x="0" y="28575"/>
                </a:lnTo>
                <a:lnTo>
                  <a:pt x="3219450" y="28575"/>
                </a:lnTo>
                <a:lnTo>
                  <a:pt x="3219450" y="0"/>
                </a:lnTo>
                <a:close/>
              </a:path>
            </a:pathLst>
          </a:custGeom>
          <a:solidFill>
            <a:srgbClr val="29DD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7508926" y="4274120"/>
            <a:ext cx="2778074" cy="27700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700" b="1" spc="-50" dirty="0">
                <a:solidFill>
                  <a:srgbClr val="E0E4E6"/>
                </a:solidFill>
                <a:latin typeface="Tahoma"/>
                <a:cs typeface="Tahoma"/>
              </a:rPr>
              <a:t>Features</a:t>
            </a:r>
            <a:r>
              <a:rPr sz="1700" b="1" spc="-1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lang="en-IN" sz="1700" b="1" spc="400" dirty="0">
                <a:solidFill>
                  <a:srgbClr val="E0E4E6"/>
                </a:solidFill>
                <a:latin typeface="Tahoma"/>
                <a:cs typeface="Tahoma"/>
              </a:rPr>
              <a:t>&amp;</a:t>
            </a:r>
            <a:r>
              <a:rPr sz="1700" b="1" spc="-1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700" b="1" spc="-70" dirty="0">
                <a:solidFill>
                  <a:srgbClr val="E0E4E6"/>
                </a:solidFill>
                <a:latin typeface="Tahoma"/>
                <a:cs typeface="Tahoma"/>
              </a:rPr>
              <a:t>Future</a:t>
            </a:r>
            <a:r>
              <a:rPr sz="1700" b="1" spc="-1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700" b="1" spc="-20" dirty="0">
                <a:solidFill>
                  <a:srgbClr val="E0E4E6"/>
                </a:solidFill>
                <a:latin typeface="Tahoma"/>
                <a:cs typeface="Tahoma"/>
              </a:rPr>
              <a:t>Scope</a:t>
            </a:r>
            <a:endParaRPr sz="1700" dirty="0">
              <a:latin typeface="Tahoma"/>
              <a:cs typeface="Tahoma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DF56E7A-080A-098D-666C-89060EA84CDA}"/>
              </a:ext>
            </a:extLst>
          </p:cNvPr>
          <p:cNvCxnSpPr/>
          <p:nvPr/>
        </p:nvCxnSpPr>
        <p:spPr>
          <a:xfrm>
            <a:off x="635990" y="4143375"/>
            <a:ext cx="3244355" cy="0"/>
          </a:xfrm>
          <a:prstGeom prst="line">
            <a:avLst/>
          </a:prstGeom>
          <a:ln>
            <a:solidFill>
              <a:srgbClr val="15FF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17" grpId="0"/>
      <p:bldP spid="20" grpId="0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524"/>
            <a:ext cx="11430000" cy="6429375"/>
          </a:xfrm>
          <a:custGeom>
            <a:avLst/>
            <a:gdLst/>
            <a:ahLst/>
            <a:cxnLst/>
            <a:rect l="l" t="t" r="r" b="b"/>
            <a:pathLst>
              <a:path w="11430000" h="6429375">
                <a:moveTo>
                  <a:pt x="11430000" y="0"/>
                </a:moveTo>
                <a:lnTo>
                  <a:pt x="0" y="0"/>
                </a:lnTo>
                <a:lnTo>
                  <a:pt x="0" y="6429375"/>
                </a:lnTo>
                <a:lnTo>
                  <a:pt x="11430000" y="6429375"/>
                </a:lnTo>
                <a:lnTo>
                  <a:pt x="11430000" y="0"/>
                </a:lnTo>
                <a:close/>
              </a:path>
            </a:pathLst>
          </a:custGeom>
          <a:solidFill>
            <a:srgbClr val="09071B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5626" y="571093"/>
            <a:ext cx="5344174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25"/>
              <a:t>Introduction</a:t>
            </a:r>
            <a:r>
              <a:rPr sz="3200" spc="-290"/>
              <a:t> </a:t>
            </a:r>
            <a:r>
              <a:rPr sz="3200" spc="-95"/>
              <a:t>to</a:t>
            </a:r>
            <a:r>
              <a:rPr sz="3200" spc="-290"/>
              <a:t> </a:t>
            </a:r>
            <a:r>
              <a:rPr sz="3200" spc="-110"/>
              <a:t>the</a:t>
            </a:r>
            <a:r>
              <a:rPr sz="3200" spc="-290"/>
              <a:t> </a:t>
            </a:r>
            <a:r>
              <a:rPr sz="3200" spc="-30"/>
              <a:t>System</a:t>
            </a:r>
            <a:endParaRPr sz="32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2950" y="2229866"/>
            <a:ext cx="236715" cy="203796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2950" y="3420490"/>
            <a:ext cx="236715" cy="203796"/>
          </a:xfrm>
          <a:prstGeom prst="rect">
            <a:avLst/>
          </a:prstGeom>
        </p:spPr>
      </p:pic>
      <p:sp>
        <p:nvSpPr>
          <p:cNvPr id="6" name="object 6"/>
          <p:cNvSpPr/>
          <p:nvPr/>
        </p:nvSpPr>
        <p:spPr>
          <a:xfrm>
            <a:off x="1219200" y="3886200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59" y="0"/>
                </a:moveTo>
                <a:lnTo>
                  <a:pt x="24790" y="0"/>
                </a:lnTo>
                <a:lnTo>
                  <a:pt x="21145" y="723"/>
                </a:lnTo>
                <a:lnTo>
                  <a:pt x="0" y="24790"/>
                </a:lnTo>
                <a:lnTo>
                  <a:pt x="0" y="32359"/>
                </a:lnTo>
                <a:lnTo>
                  <a:pt x="24790" y="57150"/>
                </a:lnTo>
                <a:lnTo>
                  <a:pt x="32359" y="57150"/>
                </a:lnTo>
                <a:lnTo>
                  <a:pt x="57150" y="32359"/>
                </a:lnTo>
                <a:lnTo>
                  <a:pt x="57150" y="28575"/>
                </a:lnTo>
                <a:lnTo>
                  <a:pt x="57150" y="24790"/>
                </a:lnTo>
                <a:lnTo>
                  <a:pt x="36017" y="723"/>
                </a:lnTo>
                <a:lnTo>
                  <a:pt x="32359" y="0"/>
                </a:lnTo>
                <a:close/>
              </a:path>
            </a:pathLst>
          </a:custGeom>
          <a:solidFill>
            <a:srgbClr val="E0E4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219200" y="4191000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59" y="0"/>
                </a:moveTo>
                <a:lnTo>
                  <a:pt x="24790" y="0"/>
                </a:lnTo>
                <a:lnTo>
                  <a:pt x="21145" y="723"/>
                </a:lnTo>
                <a:lnTo>
                  <a:pt x="0" y="24790"/>
                </a:lnTo>
                <a:lnTo>
                  <a:pt x="0" y="32359"/>
                </a:lnTo>
                <a:lnTo>
                  <a:pt x="24790" y="57150"/>
                </a:lnTo>
                <a:lnTo>
                  <a:pt x="32359" y="57150"/>
                </a:lnTo>
                <a:lnTo>
                  <a:pt x="57150" y="32359"/>
                </a:lnTo>
                <a:lnTo>
                  <a:pt x="57150" y="28575"/>
                </a:lnTo>
                <a:lnTo>
                  <a:pt x="57150" y="24790"/>
                </a:lnTo>
                <a:lnTo>
                  <a:pt x="36017" y="723"/>
                </a:lnTo>
                <a:lnTo>
                  <a:pt x="32359" y="0"/>
                </a:lnTo>
                <a:close/>
              </a:path>
            </a:pathLst>
          </a:custGeom>
          <a:solidFill>
            <a:srgbClr val="E0E4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19200" y="4505325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59" y="0"/>
                </a:moveTo>
                <a:lnTo>
                  <a:pt x="24790" y="0"/>
                </a:lnTo>
                <a:lnTo>
                  <a:pt x="21145" y="723"/>
                </a:lnTo>
                <a:lnTo>
                  <a:pt x="0" y="24790"/>
                </a:lnTo>
                <a:lnTo>
                  <a:pt x="0" y="32359"/>
                </a:lnTo>
                <a:lnTo>
                  <a:pt x="24790" y="57150"/>
                </a:lnTo>
                <a:lnTo>
                  <a:pt x="32359" y="57150"/>
                </a:lnTo>
                <a:lnTo>
                  <a:pt x="57150" y="32359"/>
                </a:lnTo>
                <a:lnTo>
                  <a:pt x="57150" y="28575"/>
                </a:lnTo>
                <a:lnTo>
                  <a:pt x="57150" y="24790"/>
                </a:lnTo>
                <a:lnTo>
                  <a:pt x="36017" y="723"/>
                </a:lnTo>
                <a:lnTo>
                  <a:pt x="32359" y="0"/>
                </a:lnTo>
                <a:close/>
              </a:path>
            </a:pathLst>
          </a:custGeom>
          <a:solidFill>
            <a:srgbClr val="E0E4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xfrm>
            <a:off x="694316" y="1143797"/>
            <a:ext cx="9992733" cy="347415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40600"/>
              </a:lnSpc>
              <a:spcBef>
                <a:spcPts val="90"/>
              </a:spcBef>
            </a:pPr>
            <a:r>
              <a:rPr sz="1600" spc="-40" dirty="0"/>
              <a:t>Our</a:t>
            </a:r>
            <a:r>
              <a:rPr sz="1600" spc="-45" dirty="0"/>
              <a:t> </a:t>
            </a:r>
            <a:r>
              <a:rPr sz="1600" dirty="0"/>
              <a:t>Restaurant</a:t>
            </a:r>
            <a:r>
              <a:rPr sz="1600" spc="-40" dirty="0"/>
              <a:t> </a:t>
            </a:r>
            <a:r>
              <a:rPr sz="1600" dirty="0"/>
              <a:t>Billing</a:t>
            </a:r>
            <a:r>
              <a:rPr sz="1600" spc="-40" dirty="0"/>
              <a:t> </a:t>
            </a:r>
            <a:r>
              <a:rPr sz="1600" dirty="0"/>
              <a:t>System</a:t>
            </a:r>
            <a:r>
              <a:rPr sz="1600" spc="-40" dirty="0"/>
              <a:t> </a:t>
            </a:r>
            <a:r>
              <a:rPr sz="1600" dirty="0"/>
              <a:t>is</a:t>
            </a:r>
            <a:r>
              <a:rPr sz="1600" spc="-45" dirty="0"/>
              <a:t> </a:t>
            </a:r>
            <a:r>
              <a:rPr sz="1600" dirty="0"/>
              <a:t>a</a:t>
            </a:r>
            <a:r>
              <a:rPr sz="1600" spc="-40" dirty="0"/>
              <a:t> </a:t>
            </a:r>
            <a:r>
              <a:rPr sz="1600" dirty="0"/>
              <a:t>Command</a:t>
            </a:r>
            <a:r>
              <a:rPr sz="1600" spc="-40" dirty="0"/>
              <a:t> </a:t>
            </a:r>
            <a:r>
              <a:rPr sz="1600" dirty="0"/>
              <a:t>Line</a:t>
            </a:r>
            <a:r>
              <a:rPr sz="1600" spc="-40" dirty="0"/>
              <a:t> </a:t>
            </a:r>
            <a:r>
              <a:rPr sz="1600" dirty="0"/>
              <a:t>Interface</a:t>
            </a:r>
            <a:r>
              <a:rPr sz="1600" spc="-40" dirty="0"/>
              <a:t> </a:t>
            </a:r>
            <a:r>
              <a:rPr sz="1600" spc="-70" dirty="0"/>
              <a:t>(CLI)</a:t>
            </a:r>
            <a:r>
              <a:rPr sz="1600" spc="-45" dirty="0"/>
              <a:t> </a:t>
            </a:r>
            <a:r>
              <a:rPr sz="1600" dirty="0"/>
              <a:t>application</a:t>
            </a:r>
            <a:r>
              <a:rPr sz="1600" spc="-40" dirty="0"/>
              <a:t> </a:t>
            </a:r>
            <a:r>
              <a:rPr sz="1600" dirty="0"/>
              <a:t>designed</a:t>
            </a:r>
            <a:r>
              <a:rPr sz="1600" spc="-40" dirty="0"/>
              <a:t> </a:t>
            </a:r>
            <a:r>
              <a:rPr sz="1600" dirty="0"/>
              <a:t>to</a:t>
            </a:r>
            <a:r>
              <a:rPr sz="1600" spc="-40" dirty="0"/>
              <a:t> </a:t>
            </a:r>
            <a:r>
              <a:rPr sz="1600" dirty="0"/>
              <a:t>streamline</a:t>
            </a:r>
            <a:r>
              <a:rPr sz="1600" spc="-40" dirty="0"/>
              <a:t> </a:t>
            </a:r>
            <a:r>
              <a:rPr sz="1600" spc="-10" dirty="0"/>
              <a:t>and</a:t>
            </a:r>
            <a:r>
              <a:rPr sz="1600" spc="-45" dirty="0"/>
              <a:t> </a:t>
            </a:r>
            <a:r>
              <a:rPr sz="1600" dirty="0"/>
              <a:t>automate</a:t>
            </a:r>
            <a:r>
              <a:rPr sz="1600" spc="-40" dirty="0"/>
              <a:t> </a:t>
            </a:r>
            <a:r>
              <a:rPr sz="1600" dirty="0"/>
              <a:t>the</a:t>
            </a:r>
            <a:r>
              <a:rPr sz="1600" spc="-40" dirty="0"/>
              <a:t> </a:t>
            </a:r>
            <a:r>
              <a:rPr sz="1600" dirty="0"/>
              <a:t>core</a:t>
            </a:r>
            <a:r>
              <a:rPr sz="1600" spc="-40" dirty="0"/>
              <a:t> </a:t>
            </a:r>
            <a:r>
              <a:rPr sz="1600" dirty="0"/>
              <a:t>processes</a:t>
            </a:r>
            <a:r>
              <a:rPr sz="1600" spc="-45" dirty="0"/>
              <a:t> </a:t>
            </a:r>
            <a:r>
              <a:rPr sz="1600" dirty="0"/>
              <a:t>of</a:t>
            </a:r>
            <a:r>
              <a:rPr sz="1600" spc="-40" dirty="0"/>
              <a:t> </a:t>
            </a:r>
            <a:r>
              <a:rPr sz="1600" dirty="0"/>
              <a:t>a</a:t>
            </a:r>
            <a:r>
              <a:rPr sz="1600" spc="-40" dirty="0"/>
              <a:t> </a:t>
            </a:r>
            <a:r>
              <a:rPr sz="1600" spc="-20" dirty="0"/>
              <a:t>food </a:t>
            </a:r>
            <a:r>
              <a:rPr sz="1600" dirty="0"/>
              <a:t>service</a:t>
            </a:r>
            <a:r>
              <a:rPr sz="1600" spc="100" dirty="0"/>
              <a:t> </a:t>
            </a:r>
            <a:r>
              <a:rPr sz="1600" spc="-10" dirty="0"/>
              <a:t>establishment.</a:t>
            </a:r>
          </a:p>
          <a:p>
            <a:pPr>
              <a:lnSpc>
                <a:spcPct val="100000"/>
              </a:lnSpc>
            </a:pPr>
            <a:endParaRPr spc="-10" dirty="0"/>
          </a:p>
          <a:p>
            <a:pPr>
              <a:lnSpc>
                <a:spcPct val="100000"/>
              </a:lnSpc>
              <a:spcBef>
                <a:spcPts val="90"/>
              </a:spcBef>
            </a:pPr>
            <a:endParaRPr spc="-10" dirty="0"/>
          </a:p>
          <a:p>
            <a:pPr marL="523875">
              <a:lnSpc>
                <a:spcPct val="100000"/>
              </a:lnSpc>
            </a:pPr>
            <a:r>
              <a:rPr sz="1350" b="1" spc="-45" dirty="0">
                <a:latin typeface="Tahoma"/>
                <a:cs typeface="Tahoma"/>
              </a:rPr>
              <a:t>Automated</a:t>
            </a:r>
            <a:r>
              <a:rPr sz="1350" b="1" spc="-130" dirty="0">
                <a:latin typeface="Tahoma"/>
                <a:cs typeface="Tahoma"/>
              </a:rPr>
              <a:t> </a:t>
            </a:r>
            <a:r>
              <a:rPr sz="1350" b="1" spc="-30" dirty="0">
                <a:latin typeface="Tahoma"/>
                <a:cs typeface="Tahoma"/>
              </a:rPr>
              <a:t>Order</a:t>
            </a:r>
            <a:r>
              <a:rPr sz="1350" b="1" spc="-130" dirty="0">
                <a:latin typeface="Tahoma"/>
                <a:cs typeface="Tahoma"/>
              </a:rPr>
              <a:t> </a:t>
            </a:r>
            <a:r>
              <a:rPr lang="en-IN" sz="1350" b="1" spc="320" dirty="0"/>
              <a:t>&amp;</a:t>
            </a:r>
            <a:r>
              <a:rPr sz="1350" b="1" spc="-130" dirty="0">
                <a:latin typeface="Tahoma"/>
                <a:cs typeface="Tahoma"/>
              </a:rPr>
              <a:t> </a:t>
            </a:r>
            <a:r>
              <a:rPr sz="1350" b="1" spc="-10" dirty="0">
                <a:latin typeface="Tahoma"/>
                <a:cs typeface="Tahoma"/>
              </a:rPr>
              <a:t>Billing</a:t>
            </a:r>
            <a:endParaRPr sz="1350" dirty="0">
              <a:latin typeface="Tahoma"/>
              <a:cs typeface="Tahoma"/>
            </a:endParaRPr>
          </a:p>
          <a:p>
            <a:pPr marL="523875" marR="4105275">
              <a:lnSpc>
                <a:spcPct val="135400"/>
              </a:lnSpc>
              <a:spcBef>
                <a:spcPts val="1170"/>
              </a:spcBef>
            </a:pPr>
            <a:r>
              <a:rPr dirty="0"/>
              <a:t>Designed</a:t>
            </a:r>
            <a:r>
              <a:rPr spc="-65" dirty="0"/>
              <a:t> </a:t>
            </a:r>
            <a:r>
              <a:rPr dirty="0"/>
              <a:t>to</a:t>
            </a:r>
            <a:r>
              <a:rPr spc="-65" dirty="0"/>
              <a:t> </a:t>
            </a:r>
            <a:r>
              <a:rPr dirty="0"/>
              <a:t>simplify</a:t>
            </a:r>
            <a:r>
              <a:rPr spc="-60" dirty="0"/>
              <a:t> </a:t>
            </a:r>
            <a:r>
              <a:rPr dirty="0"/>
              <a:t>the</a:t>
            </a:r>
            <a:r>
              <a:rPr spc="-65" dirty="0"/>
              <a:t> </a:t>
            </a:r>
            <a:r>
              <a:rPr dirty="0"/>
              <a:t>ordering</a:t>
            </a:r>
            <a:r>
              <a:rPr spc="-65" dirty="0"/>
              <a:t> </a:t>
            </a:r>
            <a:r>
              <a:rPr spc="-10" dirty="0"/>
              <a:t>and</a:t>
            </a:r>
            <a:r>
              <a:rPr spc="-60" dirty="0"/>
              <a:t> </a:t>
            </a:r>
            <a:r>
              <a:rPr dirty="0"/>
              <a:t>payment</a:t>
            </a:r>
            <a:r>
              <a:rPr spc="-65" dirty="0"/>
              <a:t> </a:t>
            </a:r>
            <a:r>
              <a:rPr spc="-10" dirty="0"/>
              <a:t>workflow,</a:t>
            </a:r>
            <a:r>
              <a:rPr spc="-60" dirty="0"/>
              <a:t> </a:t>
            </a:r>
            <a:r>
              <a:rPr dirty="0"/>
              <a:t>reducing</a:t>
            </a:r>
            <a:r>
              <a:rPr spc="-65" dirty="0"/>
              <a:t> </a:t>
            </a:r>
            <a:r>
              <a:rPr spc="-10" dirty="0"/>
              <a:t>manual </a:t>
            </a:r>
            <a:r>
              <a:rPr dirty="0"/>
              <a:t>effort</a:t>
            </a:r>
            <a:r>
              <a:rPr spc="-35" dirty="0"/>
              <a:t> </a:t>
            </a:r>
            <a:r>
              <a:rPr spc="-10" dirty="0"/>
              <a:t>and</a:t>
            </a:r>
            <a:r>
              <a:rPr spc="-35" dirty="0"/>
              <a:t> </a:t>
            </a:r>
            <a:r>
              <a:rPr dirty="0"/>
              <a:t>potential</a:t>
            </a:r>
            <a:r>
              <a:rPr spc="-35" dirty="0"/>
              <a:t> </a:t>
            </a:r>
            <a:r>
              <a:rPr spc="-10" dirty="0"/>
              <a:t>errors.</a:t>
            </a:r>
          </a:p>
          <a:p>
            <a:pPr>
              <a:lnSpc>
                <a:spcPct val="100000"/>
              </a:lnSpc>
              <a:spcBef>
                <a:spcPts val="1310"/>
              </a:spcBef>
            </a:pPr>
            <a:endParaRPr spc="-10" dirty="0"/>
          </a:p>
          <a:p>
            <a:pPr marL="523875">
              <a:lnSpc>
                <a:spcPct val="100000"/>
              </a:lnSpc>
            </a:pPr>
            <a:r>
              <a:rPr sz="1350" b="1" spc="-10" dirty="0">
                <a:latin typeface="Tahoma"/>
                <a:cs typeface="Tahoma"/>
              </a:rPr>
              <a:t>Core</a:t>
            </a:r>
            <a:r>
              <a:rPr sz="1350" b="1" spc="-155" dirty="0">
                <a:latin typeface="Tahoma"/>
                <a:cs typeface="Tahoma"/>
              </a:rPr>
              <a:t> </a:t>
            </a:r>
            <a:r>
              <a:rPr sz="1350" b="1" spc="-10" dirty="0">
                <a:latin typeface="Tahoma"/>
                <a:cs typeface="Tahoma"/>
              </a:rPr>
              <a:t>Functionalities</a:t>
            </a:r>
            <a:endParaRPr sz="1350" dirty="0">
              <a:latin typeface="Tahoma"/>
              <a:cs typeface="Tahoma"/>
            </a:endParaRPr>
          </a:p>
          <a:p>
            <a:pPr marL="775335" marR="7051675">
              <a:lnSpc>
                <a:spcPct val="169300"/>
              </a:lnSpc>
              <a:spcBef>
                <a:spcPts val="610"/>
              </a:spcBef>
            </a:pPr>
            <a:r>
              <a:rPr dirty="0"/>
              <a:t>Interactive</a:t>
            </a:r>
            <a:r>
              <a:rPr spc="-85" dirty="0"/>
              <a:t> </a:t>
            </a:r>
            <a:r>
              <a:rPr spc="-25" dirty="0"/>
              <a:t>Menu</a:t>
            </a:r>
            <a:r>
              <a:rPr spc="-85" dirty="0"/>
              <a:t> </a:t>
            </a:r>
            <a:r>
              <a:rPr spc="-10" dirty="0"/>
              <a:t>Display </a:t>
            </a:r>
            <a:r>
              <a:rPr dirty="0"/>
              <a:t>Efficient</a:t>
            </a:r>
            <a:r>
              <a:rPr spc="75" dirty="0"/>
              <a:t> </a:t>
            </a:r>
            <a:r>
              <a:rPr spc="-20" dirty="0"/>
              <a:t>Order</a:t>
            </a:r>
            <a:r>
              <a:rPr spc="75" dirty="0"/>
              <a:t> </a:t>
            </a:r>
            <a:r>
              <a:rPr spc="-10" dirty="0"/>
              <a:t>Processing</a:t>
            </a:r>
            <a:r>
              <a:rPr lang="en-IN" spc="-10" dirty="0"/>
              <a:t> </a:t>
            </a:r>
            <a:r>
              <a:rPr lang="en-IN" dirty="0"/>
              <a:t>Automated</a:t>
            </a:r>
            <a:r>
              <a:rPr lang="en-IN" spc="-30" dirty="0"/>
              <a:t> </a:t>
            </a:r>
            <a:r>
              <a:rPr lang="en-IN" dirty="0"/>
              <a:t>Bill</a:t>
            </a:r>
            <a:r>
              <a:rPr lang="en-IN" spc="-25" dirty="0"/>
              <a:t> </a:t>
            </a:r>
            <a:r>
              <a:rPr lang="en-IN" spc="-10" dirty="0"/>
              <a:t>Generation</a:t>
            </a: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962775" y="2200275"/>
            <a:ext cx="3028950" cy="3038475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675627" y="5611621"/>
            <a:ext cx="8379459" cy="214629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1200">
                <a:solidFill>
                  <a:srgbClr val="E0E4E6"/>
                </a:solidFill>
                <a:latin typeface="Tahoma"/>
                <a:cs typeface="Tahoma"/>
              </a:rPr>
              <a:t>This</a:t>
            </a:r>
            <a:r>
              <a:rPr sz="1200" spc="-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>
                <a:solidFill>
                  <a:srgbClr val="E0E4E6"/>
                </a:solidFill>
                <a:latin typeface="Tahoma"/>
                <a:cs typeface="Tahoma"/>
              </a:rPr>
              <a:t>system aims</a:t>
            </a:r>
            <a:r>
              <a:rPr sz="1200" spc="-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>
                <a:solidFill>
                  <a:srgbClr val="E0E4E6"/>
                </a:solidFill>
                <a:latin typeface="Tahoma"/>
                <a:cs typeface="Tahoma"/>
              </a:rPr>
              <a:t>to improve operational</a:t>
            </a:r>
            <a:r>
              <a:rPr sz="1200" spc="-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>
                <a:solidFill>
                  <a:srgbClr val="E0E4E6"/>
                </a:solidFill>
                <a:latin typeface="Tahoma"/>
                <a:cs typeface="Tahoma"/>
              </a:rPr>
              <a:t>efficiency </a:t>
            </a:r>
            <a:r>
              <a:rPr sz="1200" spc="-1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200">
                <a:solidFill>
                  <a:srgbClr val="E0E4E6"/>
                </a:solidFill>
                <a:latin typeface="Tahoma"/>
                <a:cs typeface="Tahoma"/>
              </a:rPr>
              <a:t> customer</a:t>
            </a:r>
            <a:r>
              <a:rPr sz="1200" spc="-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>
                <a:solidFill>
                  <a:srgbClr val="E0E4E6"/>
                </a:solidFill>
                <a:latin typeface="Tahoma"/>
                <a:cs typeface="Tahoma"/>
              </a:rPr>
              <a:t>satisfaction through</a:t>
            </a:r>
            <a:r>
              <a:rPr sz="1200" spc="-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>
                <a:solidFill>
                  <a:srgbClr val="E0E4E6"/>
                </a:solidFill>
                <a:latin typeface="Tahoma"/>
                <a:cs typeface="Tahoma"/>
              </a:rPr>
              <a:t>a seamless transactional</a:t>
            </a:r>
            <a:r>
              <a:rPr sz="1200" spc="-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spc="-10">
                <a:solidFill>
                  <a:srgbClr val="E0E4E6"/>
                </a:solidFill>
                <a:latin typeface="Tahoma"/>
                <a:cs typeface="Tahoma"/>
              </a:rPr>
              <a:t>experience.</a:t>
            </a:r>
            <a:endParaRPr sz="12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41695" y="-7424"/>
            <a:ext cx="11506200" cy="6459758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76200" y="-7425"/>
            <a:ext cx="3941921" cy="6438265"/>
          </a:xfrm>
          <a:custGeom>
            <a:avLst/>
            <a:gdLst/>
            <a:ahLst/>
            <a:cxnLst/>
            <a:rect l="l" t="t" r="r" b="b"/>
            <a:pathLst>
              <a:path w="10714990" h="6438265">
                <a:moveTo>
                  <a:pt x="10714990" y="0"/>
                </a:moveTo>
                <a:lnTo>
                  <a:pt x="0" y="0"/>
                </a:lnTo>
                <a:lnTo>
                  <a:pt x="0" y="6437923"/>
                </a:lnTo>
                <a:lnTo>
                  <a:pt x="10714990" y="6437923"/>
                </a:lnTo>
                <a:lnTo>
                  <a:pt x="10714990" y="0"/>
                </a:lnTo>
                <a:close/>
              </a:path>
            </a:pathLst>
          </a:custGeom>
          <a:solidFill>
            <a:srgbClr val="09071B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4018121" cy="6437923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650690" y="488940"/>
            <a:ext cx="3501272" cy="33534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100" spc="-95" dirty="0"/>
              <a:t>Tools</a:t>
            </a:r>
            <a:r>
              <a:rPr sz="2100" spc="-220" dirty="0"/>
              <a:t> </a:t>
            </a:r>
            <a:r>
              <a:rPr lang="en-IN" sz="2100" spc="480" dirty="0"/>
              <a:t>&amp;</a:t>
            </a:r>
            <a:r>
              <a:rPr sz="2100" spc="-90" dirty="0"/>
              <a:t>Technology</a:t>
            </a:r>
            <a:r>
              <a:rPr sz="2100" spc="-220" dirty="0"/>
              <a:t> </a:t>
            </a:r>
            <a:r>
              <a:rPr sz="2100" spc="-20" dirty="0"/>
              <a:t>Stack</a:t>
            </a:r>
            <a:endParaRPr sz="2100" dirty="0"/>
          </a:p>
        </p:txBody>
      </p:sp>
      <p:sp>
        <p:nvSpPr>
          <p:cNvPr id="6" name="object 6"/>
          <p:cNvSpPr txBox="1"/>
          <p:nvPr/>
        </p:nvSpPr>
        <p:spPr>
          <a:xfrm>
            <a:off x="4650690" y="966686"/>
            <a:ext cx="5385435" cy="4184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5700"/>
              </a:lnSpc>
              <a:spcBef>
                <a:spcPts val="100"/>
              </a:spcBef>
            </a:pP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9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system</a:t>
            </a:r>
            <a:r>
              <a:rPr sz="950" spc="-5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is</a:t>
            </a:r>
            <a:r>
              <a:rPr sz="950" spc="-5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built</a:t>
            </a:r>
            <a:r>
              <a:rPr sz="9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using</a:t>
            </a:r>
            <a:r>
              <a:rPr sz="950" spc="-5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foundational</a:t>
            </a:r>
            <a:r>
              <a:rPr sz="950" spc="-5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programming</a:t>
            </a:r>
            <a:r>
              <a:rPr sz="9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concepts</a:t>
            </a:r>
            <a:r>
              <a:rPr sz="950" spc="-5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3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50" spc="-5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accessible</a:t>
            </a:r>
            <a:r>
              <a:rPr sz="950" spc="-5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development</a:t>
            </a:r>
            <a:r>
              <a:rPr sz="950" spc="-6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tools,</a:t>
            </a:r>
            <a:r>
              <a:rPr sz="950" spc="-5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making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it</a:t>
            </a:r>
            <a:r>
              <a:rPr sz="950" spc="-7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robust</a:t>
            </a:r>
            <a:r>
              <a:rPr sz="950" spc="-7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3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50" spc="-7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30">
                <a:solidFill>
                  <a:srgbClr val="E0E4E6"/>
                </a:solidFill>
                <a:latin typeface="Tahoma"/>
                <a:cs typeface="Tahoma"/>
              </a:rPr>
              <a:t>easy</a:t>
            </a:r>
            <a:r>
              <a:rPr sz="950" spc="-7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950" spc="-7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understand.</a:t>
            </a:r>
            <a:endParaRPr sz="950">
              <a:latin typeface="Tahoma"/>
              <a:cs typeface="Tahom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61020" y="1610868"/>
            <a:ext cx="360045" cy="209550"/>
          </a:xfrm>
          <a:custGeom>
            <a:avLst/>
            <a:gdLst/>
            <a:ahLst/>
            <a:cxnLst/>
            <a:rect l="l" t="t" r="r" b="b"/>
            <a:pathLst>
              <a:path w="360045" h="209550">
                <a:moveTo>
                  <a:pt x="326319" y="209430"/>
                </a:moveTo>
                <a:lnTo>
                  <a:pt x="358761" y="185678"/>
                </a:lnTo>
                <a:lnTo>
                  <a:pt x="359511" y="180059"/>
                </a:lnTo>
                <a:lnTo>
                  <a:pt x="359535" y="169082"/>
                </a:lnTo>
              </a:path>
              <a:path w="360045" h="209550">
                <a:moveTo>
                  <a:pt x="359464" y="30847"/>
                </a:moveTo>
                <a:lnTo>
                  <a:pt x="335379" y="833"/>
                </a:lnTo>
                <a:lnTo>
                  <a:pt x="328902" y="11"/>
                </a:lnTo>
                <a:lnTo>
                  <a:pt x="317913" y="0"/>
                </a:lnTo>
              </a:path>
              <a:path w="360045" h="209550">
                <a:moveTo>
                  <a:pt x="32549" y="23"/>
                </a:moveTo>
                <a:lnTo>
                  <a:pt x="869" y="22715"/>
                </a:lnTo>
                <a:lnTo>
                  <a:pt x="47" y="31668"/>
                </a:lnTo>
                <a:lnTo>
                  <a:pt x="0" y="39526"/>
                </a:lnTo>
              </a:path>
              <a:path w="360045" h="209550">
                <a:moveTo>
                  <a:pt x="59" y="179297"/>
                </a:moveTo>
                <a:lnTo>
                  <a:pt x="29573" y="209382"/>
                </a:lnTo>
                <a:lnTo>
                  <a:pt x="39871" y="209418"/>
                </a:lnTo>
              </a:path>
              <a:path w="360045" h="209550">
                <a:moveTo>
                  <a:pt x="182762" y="209442"/>
                </a:moveTo>
                <a:lnTo>
                  <a:pt x="326319" y="209430"/>
                </a:lnTo>
              </a:path>
              <a:path w="360045" h="209550">
                <a:moveTo>
                  <a:pt x="180071" y="209442"/>
                </a:moveTo>
                <a:lnTo>
                  <a:pt x="180202" y="23"/>
                </a:lnTo>
              </a:path>
              <a:path w="360045" h="209550">
                <a:moveTo>
                  <a:pt x="269029" y="48991"/>
                </a:moveTo>
                <a:lnTo>
                  <a:pt x="269065" y="71016"/>
                </a:lnTo>
              </a:path>
              <a:path w="360045" h="209550">
                <a:moveTo>
                  <a:pt x="220621" y="70361"/>
                </a:moveTo>
                <a:lnTo>
                  <a:pt x="315961" y="70278"/>
                </a:lnTo>
              </a:path>
              <a:path w="360045" h="209550">
                <a:moveTo>
                  <a:pt x="296400" y="71135"/>
                </a:moveTo>
                <a:lnTo>
                  <a:pt x="281468" y="113194"/>
                </a:lnTo>
                <a:lnTo>
                  <a:pt x="270526" y="127356"/>
                </a:lnTo>
                <a:lnTo>
                  <a:pt x="264088" y="133687"/>
                </a:lnTo>
              </a:path>
              <a:path w="360045" h="209550">
                <a:moveTo>
                  <a:pt x="246254" y="90922"/>
                </a:moveTo>
                <a:lnTo>
                  <a:pt x="271482" y="130937"/>
                </a:lnTo>
                <a:lnTo>
                  <a:pt x="299538" y="152730"/>
                </a:lnTo>
                <a:lnTo>
                  <a:pt x="310258" y="158034"/>
                </a:lnTo>
              </a:path>
              <a:path w="360045" h="209550">
                <a:moveTo>
                  <a:pt x="91970" y="55515"/>
                </a:moveTo>
                <a:lnTo>
                  <a:pt x="135366" y="157367"/>
                </a:lnTo>
              </a:path>
              <a:path w="360045" h="209550">
                <a:moveTo>
                  <a:pt x="121686" y="124698"/>
                </a:moveTo>
                <a:lnTo>
                  <a:pt x="64051" y="123674"/>
                </a:lnTo>
              </a:path>
              <a:path w="360045" h="209550">
                <a:moveTo>
                  <a:pt x="91970" y="55515"/>
                </a:moveTo>
                <a:lnTo>
                  <a:pt x="50658" y="155998"/>
                </a:lnTo>
              </a:path>
              <a:path w="360045" h="209550">
                <a:moveTo>
                  <a:pt x="359535" y="169082"/>
                </a:moveTo>
                <a:lnTo>
                  <a:pt x="359464" y="30847"/>
                </a:lnTo>
              </a:path>
              <a:path w="360045" h="209550">
                <a:moveTo>
                  <a:pt x="317913" y="0"/>
                </a:moveTo>
                <a:lnTo>
                  <a:pt x="32549" y="23"/>
                </a:lnTo>
              </a:path>
              <a:path w="360045" h="209550">
                <a:moveTo>
                  <a:pt x="0" y="39526"/>
                </a:moveTo>
                <a:lnTo>
                  <a:pt x="59" y="179297"/>
                </a:lnTo>
              </a:path>
              <a:path w="360045" h="209550">
                <a:moveTo>
                  <a:pt x="39871" y="209418"/>
                </a:moveTo>
                <a:lnTo>
                  <a:pt x="182762" y="209442"/>
                </a:lnTo>
              </a:path>
              <a:path w="360045" h="209550">
                <a:moveTo>
                  <a:pt x="264076" y="133675"/>
                </a:moveTo>
                <a:lnTo>
                  <a:pt x="225883" y="158843"/>
                </a:lnTo>
              </a:path>
            </a:pathLst>
          </a:custGeom>
          <a:ln w="15929">
            <a:solidFill>
              <a:srgbClr val="15FFB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420196" y="2294794"/>
            <a:ext cx="527050" cy="161290"/>
          </a:xfrm>
          <a:custGeom>
            <a:avLst/>
            <a:gdLst/>
            <a:ahLst/>
            <a:cxnLst/>
            <a:rect l="l" t="t" r="r" b="b"/>
            <a:pathLst>
              <a:path w="527050" h="161289">
                <a:moveTo>
                  <a:pt x="513831" y="0"/>
                </a:moveTo>
                <a:lnTo>
                  <a:pt x="12988" y="0"/>
                </a:lnTo>
                <a:lnTo>
                  <a:pt x="11084" y="380"/>
                </a:lnTo>
                <a:lnTo>
                  <a:pt x="0" y="13000"/>
                </a:lnTo>
                <a:lnTo>
                  <a:pt x="0" y="145747"/>
                </a:lnTo>
                <a:lnTo>
                  <a:pt x="0" y="147724"/>
                </a:lnTo>
                <a:lnTo>
                  <a:pt x="12988" y="160724"/>
                </a:lnTo>
                <a:lnTo>
                  <a:pt x="513831" y="160724"/>
                </a:lnTo>
                <a:lnTo>
                  <a:pt x="526820" y="147724"/>
                </a:lnTo>
                <a:lnTo>
                  <a:pt x="526820" y="13000"/>
                </a:lnTo>
                <a:lnTo>
                  <a:pt x="515736" y="380"/>
                </a:lnTo>
                <a:lnTo>
                  <a:pt x="513831" y="0"/>
                </a:lnTo>
                <a:close/>
              </a:path>
            </a:pathLst>
          </a:custGeom>
          <a:solidFill>
            <a:srgbClr val="16152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650690" y="2023958"/>
            <a:ext cx="5156200" cy="6292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50" b="1" dirty="0">
                <a:solidFill>
                  <a:srgbClr val="E0E4E6"/>
                </a:solidFill>
                <a:latin typeface="Tahoma"/>
                <a:cs typeface="Tahoma"/>
              </a:rPr>
              <a:t>C</a:t>
            </a:r>
            <a:r>
              <a:rPr sz="1050" b="1" spc="-1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b="1" spc="-10" dirty="0">
                <a:solidFill>
                  <a:srgbClr val="E0E4E6"/>
                </a:solidFill>
                <a:latin typeface="Tahoma"/>
                <a:cs typeface="Tahoma"/>
              </a:rPr>
              <a:t>Language</a:t>
            </a:r>
            <a:endParaRPr sz="1050" dirty="0">
              <a:latin typeface="Tahoma"/>
              <a:cs typeface="Tahoma"/>
            </a:endParaRPr>
          </a:p>
          <a:p>
            <a:pPr marL="12700" marR="5080">
              <a:lnSpc>
                <a:spcPct val="135700"/>
              </a:lnSpc>
              <a:spcBef>
                <a:spcPts val="405"/>
              </a:spcBef>
            </a:pPr>
            <a:r>
              <a:rPr sz="950" spc="-25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dirty="0">
                <a:solidFill>
                  <a:srgbClr val="E0E4E6"/>
                </a:solidFill>
                <a:latin typeface="Tahoma"/>
                <a:cs typeface="Tahoma"/>
              </a:rPr>
              <a:t>entire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dirty="0">
                <a:solidFill>
                  <a:srgbClr val="E0E4E6"/>
                </a:solidFill>
                <a:latin typeface="Tahoma"/>
                <a:cs typeface="Tahoma"/>
              </a:rPr>
              <a:t>application</a:t>
            </a:r>
            <a:r>
              <a:rPr sz="9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dirty="0">
                <a:solidFill>
                  <a:srgbClr val="E0E4E6"/>
                </a:solidFill>
                <a:latin typeface="Tahoma"/>
                <a:cs typeface="Tahoma"/>
              </a:rPr>
              <a:t>is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 dirty="0">
                <a:solidFill>
                  <a:srgbClr val="E0E4E6"/>
                </a:solidFill>
                <a:latin typeface="Tahoma"/>
                <a:cs typeface="Tahoma"/>
              </a:rPr>
              <a:t>developed</a:t>
            </a:r>
            <a:r>
              <a:rPr sz="9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dirty="0">
                <a:solidFill>
                  <a:srgbClr val="E0E4E6"/>
                </a:solidFill>
                <a:latin typeface="Tahoma"/>
                <a:cs typeface="Tahoma"/>
              </a:rPr>
              <a:t>in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35" dirty="0">
                <a:solidFill>
                  <a:srgbClr val="E0E4E6"/>
                </a:solidFill>
                <a:latin typeface="Tahoma"/>
                <a:cs typeface="Tahoma"/>
              </a:rPr>
              <a:t>C,</a:t>
            </a:r>
            <a:r>
              <a:rPr sz="9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 dirty="0">
                <a:solidFill>
                  <a:srgbClr val="E0E4E6"/>
                </a:solidFill>
                <a:latin typeface="Tahoma"/>
                <a:cs typeface="Tahoma"/>
              </a:rPr>
              <a:t>leveraging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standard</a:t>
            </a:r>
            <a:r>
              <a:rPr sz="9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dirty="0">
                <a:solidFill>
                  <a:srgbClr val="E0E4E6"/>
                </a:solidFill>
                <a:latin typeface="Tahoma"/>
                <a:cs typeface="Tahoma"/>
              </a:rPr>
              <a:t>libraries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like</a:t>
            </a:r>
            <a:r>
              <a:rPr sz="95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dirty="0">
                <a:solidFill>
                  <a:srgbClr val="E0E4E6"/>
                </a:solidFill>
                <a:latin typeface="Arial MT"/>
                <a:cs typeface="Arial MT"/>
              </a:rPr>
              <a:t>&lt;</a:t>
            </a:r>
            <a:r>
              <a:rPr sz="950" dirty="0" err="1">
                <a:solidFill>
                  <a:srgbClr val="E0E4E6"/>
                </a:solidFill>
                <a:latin typeface="Arial MT"/>
                <a:cs typeface="Arial MT"/>
              </a:rPr>
              <a:t>stdio.h</a:t>
            </a:r>
            <a:r>
              <a:rPr sz="950" dirty="0">
                <a:solidFill>
                  <a:srgbClr val="E0E4E6"/>
                </a:solidFill>
                <a:latin typeface="Arial MT"/>
                <a:cs typeface="Arial MT"/>
              </a:rPr>
              <a:t>&gt;</a:t>
            </a:r>
            <a:r>
              <a:rPr sz="950" spc="-45" dirty="0">
                <a:solidFill>
                  <a:srgbClr val="E0E4E6"/>
                </a:solidFill>
                <a:latin typeface="Arial MT"/>
                <a:cs typeface="Arial MT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input/output operations,</a:t>
            </a:r>
            <a:r>
              <a:rPr sz="9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demonstrating</a:t>
            </a:r>
            <a:r>
              <a:rPr sz="95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strong</a:t>
            </a:r>
            <a:r>
              <a:rPr sz="9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procedural</a:t>
            </a:r>
            <a:r>
              <a:rPr sz="95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 dirty="0">
                <a:solidFill>
                  <a:srgbClr val="E0E4E6"/>
                </a:solidFill>
                <a:latin typeface="Tahoma"/>
                <a:cs typeface="Tahoma"/>
              </a:rPr>
              <a:t>programming</a:t>
            </a:r>
            <a:r>
              <a:rPr sz="95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principles.</a:t>
            </a:r>
            <a:endParaRPr sz="950" dirty="0">
              <a:latin typeface="Tahoma"/>
              <a:cs typeface="Tahoma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4653056" y="2910191"/>
            <a:ext cx="375920" cy="361315"/>
            <a:chOff x="4653056" y="2910191"/>
            <a:chExt cx="375920" cy="361315"/>
          </a:xfrm>
        </p:grpSpPr>
        <p:sp>
          <p:nvSpPr>
            <p:cNvPr id="11" name="object 11"/>
            <p:cNvSpPr/>
            <p:nvPr/>
          </p:nvSpPr>
          <p:spPr>
            <a:xfrm>
              <a:off x="4661021" y="2918156"/>
              <a:ext cx="360045" cy="345440"/>
            </a:xfrm>
            <a:custGeom>
              <a:avLst/>
              <a:gdLst/>
              <a:ahLst/>
              <a:cxnLst/>
              <a:rect l="l" t="t" r="r" b="b"/>
              <a:pathLst>
                <a:path w="360045" h="345439">
                  <a:moveTo>
                    <a:pt x="326854" y="158034"/>
                  </a:moveTo>
                  <a:lnTo>
                    <a:pt x="300868" y="126438"/>
                  </a:lnTo>
                  <a:lnTo>
                    <a:pt x="264317" y="97356"/>
                  </a:lnTo>
                  <a:lnTo>
                    <a:pt x="226617" y="78637"/>
                  </a:lnTo>
                  <a:lnTo>
                    <a:pt x="189024" y="70504"/>
                  </a:lnTo>
                  <a:lnTo>
                    <a:pt x="181604" y="70414"/>
                  </a:lnTo>
                  <a:lnTo>
                    <a:pt x="173756" y="70611"/>
                  </a:lnTo>
                  <a:lnTo>
                    <a:pt x="129818" y="79409"/>
                  </a:lnTo>
                  <a:lnTo>
                    <a:pt x="93550" y="98049"/>
                  </a:lnTo>
                  <a:lnTo>
                    <a:pt x="57913" y="127585"/>
                  </a:lnTo>
                  <a:lnTo>
                    <a:pt x="35299" y="154331"/>
                  </a:lnTo>
                  <a:lnTo>
                    <a:pt x="32716" y="158617"/>
                  </a:lnTo>
                </a:path>
                <a:path w="360045" h="345439">
                  <a:moveTo>
                    <a:pt x="15239" y="345010"/>
                  </a:moveTo>
                  <a:lnTo>
                    <a:pt x="0" y="326533"/>
                  </a:lnTo>
                  <a:lnTo>
                    <a:pt x="0" y="321294"/>
                  </a:lnTo>
                </a:path>
                <a:path w="360045" h="345439">
                  <a:moveTo>
                    <a:pt x="35" y="14381"/>
                  </a:moveTo>
                  <a:lnTo>
                    <a:pt x="16584" y="35"/>
                  </a:lnTo>
                  <a:lnTo>
                    <a:pt x="21334" y="11"/>
                  </a:lnTo>
                </a:path>
                <a:path w="360045" h="345439">
                  <a:moveTo>
                    <a:pt x="344772" y="0"/>
                  </a:moveTo>
                  <a:lnTo>
                    <a:pt x="359333" y="13512"/>
                  </a:lnTo>
                  <a:lnTo>
                    <a:pt x="359535" y="23501"/>
                  </a:lnTo>
                </a:path>
                <a:path w="360045" h="345439">
                  <a:moveTo>
                    <a:pt x="359499" y="329700"/>
                  </a:moveTo>
                  <a:lnTo>
                    <a:pt x="340069" y="345034"/>
                  </a:lnTo>
                  <a:lnTo>
                    <a:pt x="334819" y="345034"/>
                  </a:lnTo>
                </a:path>
                <a:path w="360045" h="345439">
                  <a:moveTo>
                    <a:pt x="286792" y="344963"/>
                  </a:moveTo>
                  <a:lnTo>
                    <a:pt x="283949" y="343921"/>
                  </a:lnTo>
                  <a:lnTo>
                    <a:pt x="278702" y="340267"/>
                  </a:lnTo>
                  <a:lnTo>
                    <a:pt x="268473" y="331758"/>
                  </a:lnTo>
                  <a:lnTo>
                    <a:pt x="250683" y="316151"/>
                  </a:lnTo>
                  <a:lnTo>
                    <a:pt x="236313" y="303841"/>
                  </a:lnTo>
                  <a:lnTo>
                    <a:pt x="224014" y="299376"/>
                  </a:lnTo>
                  <a:lnTo>
                    <a:pt x="220895" y="300043"/>
                  </a:lnTo>
                  <a:lnTo>
                    <a:pt x="217883" y="301257"/>
                  </a:lnTo>
                  <a:lnTo>
                    <a:pt x="215002" y="303019"/>
                  </a:lnTo>
                </a:path>
                <a:path w="360045" h="345439">
                  <a:moveTo>
                    <a:pt x="168487" y="342248"/>
                  </a:moveTo>
                  <a:lnTo>
                    <a:pt x="164677" y="344784"/>
                  </a:lnTo>
                </a:path>
                <a:path w="360045" h="345439">
                  <a:moveTo>
                    <a:pt x="163998" y="246039"/>
                  </a:moveTo>
                  <a:lnTo>
                    <a:pt x="123874" y="235252"/>
                  </a:lnTo>
                  <a:lnTo>
                    <a:pt x="97601" y="221859"/>
                  </a:lnTo>
                  <a:lnTo>
                    <a:pt x="91446" y="217990"/>
                  </a:lnTo>
                </a:path>
                <a:path w="360045" h="345439">
                  <a:moveTo>
                    <a:pt x="326854" y="158034"/>
                  </a:moveTo>
                  <a:lnTo>
                    <a:pt x="311329" y="178673"/>
                  </a:lnTo>
                  <a:lnTo>
                    <a:pt x="294756" y="196286"/>
                  </a:lnTo>
                  <a:lnTo>
                    <a:pt x="276198" y="211783"/>
                  </a:lnTo>
                  <a:lnTo>
                    <a:pt x="254719" y="226074"/>
                  </a:lnTo>
                </a:path>
                <a:path w="360045" h="345439">
                  <a:moveTo>
                    <a:pt x="162165" y="344915"/>
                  </a:moveTo>
                  <a:lnTo>
                    <a:pt x="164677" y="344784"/>
                  </a:lnTo>
                </a:path>
                <a:path w="360045" h="345439">
                  <a:moveTo>
                    <a:pt x="233789" y="159010"/>
                  </a:moveTo>
                  <a:lnTo>
                    <a:pt x="233789" y="162558"/>
                  </a:lnTo>
                  <a:lnTo>
                    <a:pt x="233432" y="166070"/>
                  </a:lnTo>
                  <a:lnTo>
                    <a:pt x="215454" y="199715"/>
                  </a:lnTo>
                  <a:lnTo>
                    <a:pt x="190298" y="211990"/>
                  </a:lnTo>
                  <a:lnTo>
                    <a:pt x="186821" y="212680"/>
                  </a:lnTo>
                  <a:lnTo>
                    <a:pt x="183309" y="213025"/>
                  </a:lnTo>
                  <a:lnTo>
                    <a:pt x="179761" y="213025"/>
                  </a:lnTo>
                  <a:lnTo>
                    <a:pt x="176213" y="213025"/>
                  </a:lnTo>
                  <a:lnTo>
                    <a:pt x="172701" y="212680"/>
                  </a:lnTo>
                  <a:lnTo>
                    <a:pt x="169225" y="211990"/>
                  </a:lnTo>
                  <a:lnTo>
                    <a:pt x="165737" y="211299"/>
                  </a:lnTo>
                  <a:lnTo>
                    <a:pt x="141568" y="197203"/>
                  </a:lnTo>
                  <a:lnTo>
                    <a:pt x="139056" y="194703"/>
                  </a:lnTo>
                  <a:lnTo>
                    <a:pt x="126782" y="169546"/>
                  </a:lnTo>
                  <a:lnTo>
                    <a:pt x="126091" y="166070"/>
                  </a:lnTo>
                  <a:lnTo>
                    <a:pt x="125734" y="162558"/>
                  </a:lnTo>
                  <a:lnTo>
                    <a:pt x="125734" y="159010"/>
                  </a:lnTo>
                  <a:lnTo>
                    <a:pt x="125734" y="155462"/>
                  </a:lnTo>
                  <a:lnTo>
                    <a:pt x="126091" y="151950"/>
                  </a:lnTo>
                  <a:lnTo>
                    <a:pt x="126782" y="148474"/>
                  </a:lnTo>
                  <a:lnTo>
                    <a:pt x="127472" y="144985"/>
                  </a:lnTo>
                  <a:lnTo>
                    <a:pt x="141568" y="120805"/>
                  </a:lnTo>
                  <a:lnTo>
                    <a:pt x="144069" y="118305"/>
                  </a:lnTo>
                  <a:lnTo>
                    <a:pt x="146795" y="116055"/>
                  </a:lnTo>
                  <a:lnTo>
                    <a:pt x="149747" y="114090"/>
                  </a:lnTo>
                  <a:lnTo>
                    <a:pt x="152700" y="112114"/>
                  </a:lnTo>
                  <a:lnTo>
                    <a:pt x="169225" y="106018"/>
                  </a:lnTo>
                  <a:lnTo>
                    <a:pt x="172701" y="105328"/>
                  </a:lnTo>
                  <a:lnTo>
                    <a:pt x="176213" y="104983"/>
                  </a:lnTo>
                  <a:lnTo>
                    <a:pt x="179761" y="104983"/>
                  </a:lnTo>
                  <a:lnTo>
                    <a:pt x="183309" y="104983"/>
                  </a:lnTo>
                  <a:lnTo>
                    <a:pt x="186821" y="105328"/>
                  </a:lnTo>
                  <a:lnTo>
                    <a:pt x="190298" y="106018"/>
                  </a:lnTo>
                  <a:lnTo>
                    <a:pt x="193786" y="106709"/>
                  </a:lnTo>
                  <a:lnTo>
                    <a:pt x="209775" y="114090"/>
                  </a:lnTo>
                  <a:lnTo>
                    <a:pt x="212728" y="116055"/>
                  </a:lnTo>
                  <a:lnTo>
                    <a:pt x="224681" y="128996"/>
                  </a:lnTo>
                  <a:lnTo>
                    <a:pt x="226657" y="131937"/>
                  </a:lnTo>
                  <a:lnTo>
                    <a:pt x="233789" y="155462"/>
                  </a:lnTo>
                  <a:lnTo>
                    <a:pt x="233789" y="159010"/>
                  </a:lnTo>
                  <a:close/>
                </a:path>
                <a:path w="360045" h="345439">
                  <a:moveTo>
                    <a:pt x="162165" y="344915"/>
                  </a:moveTo>
                  <a:lnTo>
                    <a:pt x="15239" y="345010"/>
                  </a:lnTo>
                </a:path>
                <a:path w="360045" h="345439">
                  <a:moveTo>
                    <a:pt x="198870" y="159177"/>
                  </a:moveTo>
                  <a:lnTo>
                    <a:pt x="198870" y="161736"/>
                  </a:lnTo>
                  <a:lnTo>
                    <a:pt x="198382" y="164189"/>
                  </a:lnTo>
                  <a:lnTo>
                    <a:pt x="197393" y="166546"/>
                  </a:lnTo>
                  <a:lnTo>
                    <a:pt x="196417" y="168915"/>
                  </a:lnTo>
                  <a:lnTo>
                    <a:pt x="195024" y="170999"/>
                  </a:lnTo>
                  <a:lnTo>
                    <a:pt x="193215" y="172808"/>
                  </a:lnTo>
                  <a:lnTo>
                    <a:pt x="191417" y="174618"/>
                  </a:lnTo>
                  <a:lnTo>
                    <a:pt x="189321" y="175999"/>
                  </a:lnTo>
                  <a:lnTo>
                    <a:pt x="186964" y="176987"/>
                  </a:lnTo>
                  <a:lnTo>
                    <a:pt x="184607" y="177964"/>
                  </a:lnTo>
                  <a:lnTo>
                    <a:pt x="182142" y="178452"/>
                  </a:lnTo>
                  <a:lnTo>
                    <a:pt x="179583" y="178452"/>
                  </a:lnTo>
                  <a:lnTo>
                    <a:pt x="177035" y="178452"/>
                  </a:lnTo>
                  <a:lnTo>
                    <a:pt x="160308" y="161736"/>
                  </a:lnTo>
                  <a:lnTo>
                    <a:pt x="160308" y="159177"/>
                  </a:lnTo>
                  <a:lnTo>
                    <a:pt x="160308" y="156617"/>
                  </a:lnTo>
                  <a:lnTo>
                    <a:pt x="165951" y="145545"/>
                  </a:lnTo>
                  <a:lnTo>
                    <a:pt x="167761" y="143735"/>
                  </a:lnTo>
                  <a:lnTo>
                    <a:pt x="169844" y="142342"/>
                  </a:lnTo>
                  <a:lnTo>
                    <a:pt x="172213" y="141366"/>
                  </a:lnTo>
                  <a:lnTo>
                    <a:pt x="174571" y="140390"/>
                  </a:lnTo>
                  <a:lnTo>
                    <a:pt x="177035" y="139890"/>
                  </a:lnTo>
                  <a:lnTo>
                    <a:pt x="179583" y="139890"/>
                  </a:lnTo>
                  <a:lnTo>
                    <a:pt x="182142" y="139890"/>
                  </a:lnTo>
                  <a:lnTo>
                    <a:pt x="184607" y="140390"/>
                  </a:lnTo>
                  <a:lnTo>
                    <a:pt x="186964" y="141366"/>
                  </a:lnTo>
                  <a:lnTo>
                    <a:pt x="189321" y="142342"/>
                  </a:lnTo>
                  <a:lnTo>
                    <a:pt x="191417" y="143735"/>
                  </a:lnTo>
                  <a:lnTo>
                    <a:pt x="193215" y="145545"/>
                  </a:lnTo>
                  <a:lnTo>
                    <a:pt x="195024" y="147343"/>
                  </a:lnTo>
                  <a:lnTo>
                    <a:pt x="196417" y="149438"/>
                  </a:lnTo>
                  <a:lnTo>
                    <a:pt x="197393" y="151795"/>
                  </a:lnTo>
                  <a:lnTo>
                    <a:pt x="198382" y="154152"/>
                  </a:lnTo>
                  <a:lnTo>
                    <a:pt x="198870" y="156617"/>
                  </a:lnTo>
                  <a:lnTo>
                    <a:pt x="198870" y="159177"/>
                  </a:lnTo>
                  <a:close/>
                </a:path>
                <a:path w="360045" h="345439">
                  <a:moveTo>
                    <a:pt x="0" y="321294"/>
                  </a:moveTo>
                  <a:lnTo>
                    <a:pt x="35" y="14381"/>
                  </a:lnTo>
                </a:path>
              </a:pathLst>
            </a:custGeom>
            <a:ln w="15929">
              <a:solidFill>
                <a:srgbClr val="15FFB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919752" y="3153922"/>
              <a:ext cx="77707" cy="77707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4682355" y="2918156"/>
              <a:ext cx="338455" cy="345440"/>
            </a:xfrm>
            <a:custGeom>
              <a:avLst/>
              <a:gdLst/>
              <a:ahLst/>
              <a:cxnLst/>
              <a:rect l="l" t="t" r="r" b="b"/>
              <a:pathLst>
                <a:path w="338454" h="345439">
                  <a:moveTo>
                    <a:pt x="0" y="11"/>
                  </a:moveTo>
                  <a:lnTo>
                    <a:pt x="323437" y="0"/>
                  </a:lnTo>
                </a:path>
                <a:path w="338454" h="345439">
                  <a:moveTo>
                    <a:pt x="233277" y="225907"/>
                  </a:moveTo>
                  <a:lnTo>
                    <a:pt x="189631" y="243456"/>
                  </a:lnTo>
                  <a:lnTo>
                    <a:pt x="154474" y="246897"/>
                  </a:lnTo>
                  <a:lnTo>
                    <a:pt x="142652" y="246111"/>
                  </a:lnTo>
                </a:path>
                <a:path w="338454" h="345439">
                  <a:moveTo>
                    <a:pt x="70111" y="217990"/>
                  </a:moveTo>
                  <a:lnTo>
                    <a:pt x="60606" y="211258"/>
                  </a:lnTo>
                  <a:lnTo>
                    <a:pt x="51558" y="203991"/>
                  </a:lnTo>
                  <a:lnTo>
                    <a:pt x="42967" y="196190"/>
                  </a:lnTo>
                  <a:lnTo>
                    <a:pt x="34835" y="187857"/>
                  </a:lnTo>
                </a:path>
                <a:path w="338454" h="345439">
                  <a:moveTo>
                    <a:pt x="338200" y="23501"/>
                  </a:moveTo>
                  <a:lnTo>
                    <a:pt x="338165" y="329700"/>
                  </a:lnTo>
                </a:path>
                <a:path w="338454" h="345439">
                  <a:moveTo>
                    <a:pt x="34835" y="187845"/>
                  </a:moveTo>
                  <a:lnTo>
                    <a:pt x="11381" y="158617"/>
                  </a:lnTo>
                </a:path>
                <a:path w="338454" h="345439">
                  <a:moveTo>
                    <a:pt x="313484" y="345034"/>
                  </a:moveTo>
                  <a:lnTo>
                    <a:pt x="265457" y="344963"/>
                  </a:lnTo>
                </a:path>
                <a:path w="338454" h="345439">
                  <a:moveTo>
                    <a:pt x="193667" y="303019"/>
                  </a:moveTo>
                  <a:lnTo>
                    <a:pt x="147152" y="342248"/>
                  </a:lnTo>
                </a:path>
              </a:pathLst>
            </a:custGeom>
            <a:ln w="15929">
              <a:solidFill>
                <a:srgbClr val="15FFB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4650690" y="3399048"/>
            <a:ext cx="5161915" cy="6203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50" b="1" spc="-30" dirty="0">
                <a:solidFill>
                  <a:srgbClr val="E0E4E6"/>
                </a:solidFill>
                <a:latin typeface="Tahoma"/>
                <a:cs typeface="Tahoma"/>
              </a:rPr>
              <a:t>Visual</a:t>
            </a:r>
            <a:r>
              <a:rPr sz="1050" b="1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b="1" spc="-40" dirty="0">
                <a:solidFill>
                  <a:srgbClr val="E0E4E6"/>
                </a:solidFill>
                <a:latin typeface="Tahoma"/>
                <a:cs typeface="Tahoma"/>
              </a:rPr>
              <a:t>Studio</a:t>
            </a:r>
            <a:r>
              <a:rPr sz="1050" b="1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b="1" spc="-20" dirty="0">
                <a:solidFill>
                  <a:srgbClr val="E0E4E6"/>
                </a:solidFill>
                <a:latin typeface="Tahoma"/>
                <a:cs typeface="Tahoma"/>
              </a:rPr>
              <a:t>Code</a:t>
            </a:r>
            <a:endParaRPr sz="1050" dirty="0">
              <a:latin typeface="Tahoma"/>
              <a:cs typeface="Tahoma"/>
            </a:endParaRPr>
          </a:p>
          <a:p>
            <a:pPr marL="12700" marR="5080">
              <a:lnSpc>
                <a:spcPct val="129500"/>
              </a:lnSpc>
              <a:spcBef>
                <a:spcPts val="475"/>
              </a:spcBef>
            </a:pP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VS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Code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served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dirty="0">
                <a:solidFill>
                  <a:srgbClr val="E0E4E6"/>
                </a:solidFill>
                <a:latin typeface="Tahoma"/>
                <a:cs typeface="Tahoma"/>
              </a:rPr>
              <a:t>as</a:t>
            </a:r>
            <a:r>
              <a:rPr sz="9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primary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5" dirty="0">
                <a:solidFill>
                  <a:srgbClr val="E0E4E6"/>
                </a:solidFill>
                <a:latin typeface="Tahoma"/>
                <a:cs typeface="Tahoma"/>
              </a:rPr>
              <a:t>Integrated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5" dirty="0">
                <a:solidFill>
                  <a:srgbClr val="E0E4E6"/>
                </a:solidFill>
                <a:latin typeface="Tahoma"/>
                <a:cs typeface="Tahoma"/>
              </a:rPr>
              <a:t>Development</a:t>
            </a:r>
            <a:r>
              <a:rPr sz="9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Environment</a:t>
            </a:r>
            <a:r>
              <a:rPr sz="9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(IDE),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offering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9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lightweight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5" dirty="0">
                <a:solidFill>
                  <a:srgbClr val="E0E4E6"/>
                </a:solidFill>
                <a:latin typeface="Tahoma"/>
                <a:cs typeface="Tahoma"/>
              </a:rPr>
              <a:t>yet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powerful</a:t>
            </a:r>
            <a:r>
              <a:rPr sz="9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platform</a:t>
            </a:r>
            <a:r>
              <a:rPr sz="9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coding</a:t>
            </a:r>
            <a:r>
              <a:rPr sz="9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3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 dirty="0">
                <a:solidFill>
                  <a:srgbClr val="E0E4E6"/>
                </a:solidFill>
                <a:latin typeface="Tahoma"/>
                <a:cs typeface="Tahoma"/>
              </a:rPr>
              <a:t>debugging.</a:t>
            </a:r>
            <a:endParaRPr sz="950" dirty="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660104" y="4299533"/>
            <a:ext cx="360680" cy="314960"/>
          </a:xfrm>
          <a:custGeom>
            <a:avLst/>
            <a:gdLst/>
            <a:ahLst/>
            <a:cxnLst/>
            <a:rect l="l" t="t" r="r" b="b"/>
            <a:pathLst>
              <a:path w="360679" h="314960">
                <a:moveTo>
                  <a:pt x="180690" y="0"/>
                </a:moveTo>
                <a:lnTo>
                  <a:pt x="132872" y="5221"/>
                </a:lnTo>
                <a:lnTo>
                  <a:pt x="89920" y="19955"/>
                </a:lnTo>
                <a:lnTo>
                  <a:pt x="53542" y="42804"/>
                </a:lnTo>
                <a:lnTo>
                  <a:pt x="25443" y="72371"/>
                </a:lnTo>
                <a:lnTo>
                  <a:pt x="7333" y="107258"/>
                </a:lnTo>
                <a:lnTo>
                  <a:pt x="916" y="146069"/>
                </a:lnTo>
                <a:lnTo>
                  <a:pt x="3373" y="169799"/>
                </a:lnTo>
                <a:lnTo>
                  <a:pt x="10247" y="191854"/>
                </a:lnTo>
                <a:lnTo>
                  <a:pt x="20796" y="212173"/>
                </a:lnTo>
                <a:lnTo>
                  <a:pt x="34276" y="230693"/>
                </a:lnTo>
                <a:lnTo>
                  <a:pt x="34335" y="230824"/>
                </a:lnTo>
                <a:lnTo>
                  <a:pt x="19382" y="275137"/>
                </a:lnTo>
                <a:lnTo>
                  <a:pt x="988" y="298733"/>
                </a:lnTo>
                <a:lnTo>
                  <a:pt x="0" y="303579"/>
                </a:lnTo>
                <a:lnTo>
                  <a:pt x="3512" y="311865"/>
                </a:lnTo>
                <a:lnTo>
                  <a:pt x="7583" y="314604"/>
                </a:lnTo>
                <a:lnTo>
                  <a:pt x="12155" y="314604"/>
                </a:lnTo>
                <a:lnTo>
                  <a:pt x="56224" y="306246"/>
                </a:lnTo>
                <a:lnTo>
                  <a:pt x="89794" y="290721"/>
                </a:lnTo>
                <a:lnTo>
                  <a:pt x="64956" y="290721"/>
                </a:lnTo>
                <a:lnTo>
                  <a:pt x="63978" y="288471"/>
                </a:lnTo>
                <a:lnTo>
                  <a:pt x="37502" y="288471"/>
                </a:lnTo>
                <a:lnTo>
                  <a:pt x="38276" y="287280"/>
                </a:lnTo>
                <a:lnTo>
                  <a:pt x="45374" y="273892"/>
                </a:lnTo>
                <a:lnTo>
                  <a:pt x="50597" y="260701"/>
                </a:lnTo>
                <a:lnTo>
                  <a:pt x="54344" y="247091"/>
                </a:lnTo>
                <a:lnTo>
                  <a:pt x="56670" y="233074"/>
                </a:lnTo>
                <a:lnTo>
                  <a:pt x="57372" y="226681"/>
                </a:lnTo>
                <a:lnTo>
                  <a:pt x="55134" y="220716"/>
                </a:lnTo>
                <a:lnTo>
                  <a:pt x="51479" y="216288"/>
                </a:lnTo>
                <a:lnTo>
                  <a:pt x="39833" y="200270"/>
                </a:lnTo>
                <a:lnTo>
                  <a:pt x="30985" y="183205"/>
                </a:lnTo>
                <a:lnTo>
                  <a:pt x="25363" y="165127"/>
                </a:lnTo>
                <a:lnTo>
                  <a:pt x="23394" y="146069"/>
                </a:lnTo>
                <a:lnTo>
                  <a:pt x="30975" y="108569"/>
                </a:lnTo>
                <a:lnTo>
                  <a:pt x="52429" y="74837"/>
                </a:lnTo>
                <a:lnTo>
                  <a:pt x="85822" y="47497"/>
                </a:lnTo>
                <a:lnTo>
                  <a:pt x="129220" y="29169"/>
                </a:lnTo>
                <a:lnTo>
                  <a:pt x="180690" y="22477"/>
                </a:lnTo>
                <a:lnTo>
                  <a:pt x="275471" y="22477"/>
                </a:lnTo>
                <a:lnTo>
                  <a:pt x="271457" y="19955"/>
                </a:lnTo>
                <a:lnTo>
                  <a:pt x="228507" y="5221"/>
                </a:lnTo>
                <a:lnTo>
                  <a:pt x="180690" y="0"/>
                </a:lnTo>
                <a:close/>
              </a:path>
              <a:path w="360679" h="314960">
                <a:moveTo>
                  <a:pt x="249731" y="279625"/>
                </a:moveTo>
                <a:lnTo>
                  <a:pt x="107992" y="279625"/>
                </a:lnTo>
                <a:lnTo>
                  <a:pt x="125491" y="284843"/>
                </a:lnTo>
                <a:lnTo>
                  <a:pt x="143527" y="288792"/>
                </a:lnTo>
                <a:lnTo>
                  <a:pt x="161920" y="291268"/>
                </a:lnTo>
                <a:lnTo>
                  <a:pt x="180690" y="292126"/>
                </a:lnTo>
                <a:lnTo>
                  <a:pt x="228507" y="286905"/>
                </a:lnTo>
                <a:lnTo>
                  <a:pt x="249731" y="279625"/>
                </a:lnTo>
                <a:close/>
              </a:path>
              <a:path w="360679" h="314960">
                <a:moveTo>
                  <a:pt x="108078" y="255897"/>
                </a:moveTo>
                <a:lnTo>
                  <a:pt x="100423" y="257016"/>
                </a:lnTo>
                <a:lnTo>
                  <a:pt x="94458" y="261160"/>
                </a:lnTo>
                <a:lnTo>
                  <a:pt x="86141" y="266676"/>
                </a:lnTo>
                <a:lnTo>
                  <a:pt x="77878" y="271650"/>
                </a:lnTo>
                <a:lnTo>
                  <a:pt x="69290" y="276259"/>
                </a:lnTo>
                <a:lnTo>
                  <a:pt x="60468" y="280399"/>
                </a:lnTo>
                <a:lnTo>
                  <a:pt x="64956" y="290721"/>
                </a:lnTo>
                <a:lnTo>
                  <a:pt x="89794" y="290721"/>
                </a:lnTo>
                <a:lnTo>
                  <a:pt x="98278" y="285614"/>
                </a:lnTo>
                <a:lnTo>
                  <a:pt x="107304" y="279625"/>
                </a:lnTo>
                <a:lnTo>
                  <a:pt x="249731" y="279625"/>
                </a:lnTo>
                <a:lnTo>
                  <a:pt x="271457" y="272173"/>
                </a:lnTo>
                <a:lnTo>
                  <a:pt x="275458" y="269660"/>
                </a:lnTo>
                <a:lnTo>
                  <a:pt x="180690" y="269660"/>
                </a:lnTo>
                <a:lnTo>
                  <a:pt x="163959" y="268899"/>
                </a:lnTo>
                <a:lnTo>
                  <a:pt x="147454" y="266676"/>
                </a:lnTo>
                <a:lnTo>
                  <a:pt x="131135" y="263085"/>
                </a:lnTo>
                <a:lnTo>
                  <a:pt x="114959" y="258219"/>
                </a:lnTo>
                <a:lnTo>
                  <a:pt x="108078" y="255897"/>
                </a:lnTo>
                <a:close/>
              </a:path>
              <a:path w="360679" h="314960">
                <a:moveTo>
                  <a:pt x="60468" y="280399"/>
                </a:moveTo>
                <a:lnTo>
                  <a:pt x="53086" y="283566"/>
                </a:lnTo>
                <a:lnTo>
                  <a:pt x="45300" y="286447"/>
                </a:lnTo>
                <a:lnTo>
                  <a:pt x="37502" y="288471"/>
                </a:lnTo>
                <a:lnTo>
                  <a:pt x="63978" y="288471"/>
                </a:lnTo>
                <a:lnTo>
                  <a:pt x="60468" y="280399"/>
                </a:lnTo>
                <a:close/>
              </a:path>
              <a:path w="360679" h="314960">
                <a:moveTo>
                  <a:pt x="275471" y="22477"/>
                </a:moveTo>
                <a:lnTo>
                  <a:pt x="180690" y="22477"/>
                </a:lnTo>
                <a:lnTo>
                  <a:pt x="232155" y="29169"/>
                </a:lnTo>
                <a:lnTo>
                  <a:pt x="275553" y="47497"/>
                </a:lnTo>
                <a:lnTo>
                  <a:pt x="308948" y="74837"/>
                </a:lnTo>
                <a:lnTo>
                  <a:pt x="330404" y="108569"/>
                </a:lnTo>
                <a:lnTo>
                  <a:pt x="337986" y="146069"/>
                </a:lnTo>
                <a:lnTo>
                  <a:pt x="330477" y="183205"/>
                </a:lnTo>
                <a:lnTo>
                  <a:pt x="330404" y="183568"/>
                </a:lnTo>
                <a:lnTo>
                  <a:pt x="308948" y="217300"/>
                </a:lnTo>
                <a:lnTo>
                  <a:pt x="275553" y="244641"/>
                </a:lnTo>
                <a:lnTo>
                  <a:pt x="231877" y="263085"/>
                </a:lnTo>
                <a:lnTo>
                  <a:pt x="231253" y="263085"/>
                </a:lnTo>
                <a:lnTo>
                  <a:pt x="180690" y="269660"/>
                </a:lnTo>
                <a:lnTo>
                  <a:pt x="275458" y="269660"/>
                </a:lnTo>
                <a:lnTo>
                  <a:pt x="307832" y="249327"/>
                </a:lnTo>
                <a:lnTo>
                  <a:pt x="335928" y="219763"/>
                </a:lnTo>
                <a:lnTo>
                  <a:pt x="354036" y="184878"/>
                </a:lnTo>
                <a:lnTo>
                  <a:pt x="360452" y="146069"/>
                </a:lnTo>
                <a:lnTo>
                  <a:pt x="354036" y="107258"/>
                </a:lnTo>
                <a:lnTo>
                  <a:pt x="335928" y="72371"/>
                </a:lnTo>
                <a:lnTo>
                  <a:pt x="307832" y="42804"/>
                </a:lnTo>
                <a:lnTo>
                  <a:pt x="275471" y="22477"/>
                </a:lnTo>
                <a:close/>
              </a:path>
            </a:pathLst>
          </a:custGeom>
          <a:solidFill>
            <a:srgbClr val="15FFB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4650690" y="4765209"/>
            <a:ext cx="5092065" cy="11474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50" b="1" spc="-10">
                <a:solidFill>
                  <a:srgbClr val="E0E4E6"/>
                </a:solidFill>
                <a:latin typeface="Tahoma"/>
                <a:cs typeface="Tahoma"/>
              </a:rPr>
              <a:t>GCC</a:t>
            </a:r>
            <a:r>
              <a:rPr sz="1050" b="1" spc="-9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b="1" spc="-35">
                <a:solidFill>
                  <a:srgbClr val="E0E4E6"/>
                </a:solidFill>
                <a:latin typeface="Tahoma"/>
                <a:cs typeface="Tahoma"/>
              </a:rPr>
              <a:t>Compiler</a:t>
            </a:r>
            <a:r>
              <a:rPr sz="1050" b="1" spc="-9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b="1" spc="-10">
                <a:solidFill>
                  <a:srgbClr val="E0E4E6"/>
                </a:solidFill>
                <a:latin typeface="Tahoma"/>
                <a:cs typeface="Tahoma"/>
              </a:rPr>
              <a:t>(MinGW)</a:t>
            </a:r>
            <a:endParaRPr sz="1050">
              <a:latin typeface="Tahoma"/>
              <a:cs typeface="Tahoma"/>
            </a:endParaRPr>
          </a:p>
          <a:p>
            <a:pPr marL="12700" marR="5080">
              <a:lnSpc>
                <a:spcPct val="135700"/>
              </a:lnSpc>
              <a:spcBef>
                <a:spcPts val="405"/>
              </a:spcBef>
            </a:pPr>
            <a:r>
              <a:rPr sz="950" spc="-45">
                <a:solidFill>
                  <a:srgbClr val="E0E4E6"/>
                </a:solidFill>
                <a:latin typeface="Tahoma"/>
                <a:cs typeface="Tahoma"/>
              </a:rPr>
              <a:t>MinGW's</a:t>
            </a:r>
            <a:r>
              <a:rPr sz="950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35">
                <a:solidFill>
                  <a:srgbClr val="E0E4E6"/>
                </a:solidFill>
                <a:latin typeface="Tahoma"/>
                <a:cs typeface="Tahoma"/>
              </a:rPr>
              <a:t>GCC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compiler</a:t>
            </a:r>
            <a:r>
              <a:rPr sz="950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was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used</a:t>
            </a:r>
            <a:r>
              <a:rPr sz="950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compile</a:t>
            </a:r>
            <a:r>
              <a:rPr sz="950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C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source</a:t>
            </a:r>
            <a:r>
              <a:rPr sz="950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code,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ensuring</a:t>
            </a:r>
            <a:r>
              <a:rPr sz="950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compatibility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3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50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efficient execution</a:t>
            </a:r>
            <a:r>
              <a:rPr sz="950" spc="-7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on</a:t>
            </a:r>
            <a:r>
              <a:rPr sz="950" spc="-6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Windows</a:t>
            </a:r>
            <a:r>
              <a:rPr sz="950" spc="-7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environments.</a:t>
            </a:r>
            <a:endParaRPr sz="950">
              <a:latin typeface="Tahoma"/>
              <a:cs typeface="Tahoma"/>
            </a:endParaRPr>
          </a:p>
          <a:p>
            <a:pPr marL="12700" marR="151130">
              <a:lnSpc>
                <a:spcPct val="135700"/>
              </a:lnSpc>
              <a:spcBef>
                <a:spcPts val="985"/>
              </a:spcBef>
            </a:pP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950" spc="-7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implementation</a:t>
            </a:r>
            <a:r>
              <a:rPr sz="950" spc="-7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relies</a:t>
            </a:r>
            <a:r>
              <a:rPr sz="950" spc="-7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on</a:t>
            </a:r>
            <a:r>
              <a:rPr sz="950" spc="-7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fundamental</a:t>
            </a:r>
            <a:r>
              <a:rPr sz="950" spc="-7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C</a:t>
            </a:r>
            <a:r>
              <a:rPr sz="950" spc="-7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programming</a:t>
            </a:r>
            <a:r>
              <a:rPr sz="950" spc="-7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structures</a:t>
            </a:r>
            <a:r>
              <a:rPr sz="950" spc="-7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such</a:t>
            </a:r>
            <a:r>
              <a:rPr sz="950" spc="-7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as</a:t>
            </a:r>
            <a:r>
              <a:rPr sz="950" spc="-7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loops,</a:t>
            </a:r>
            <a:r>
              <a:rPr sz="950" spc="-7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conditional statements,</a:t>
            </a:r>
            <a:r>
              <a:rPr sz="950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3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variables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logical</a:t>
            </a:r>
            <a:r>
              <a:rPr sz="950" spc="-9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flow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3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data</a:t>
            </a:r>
            <a:r>
              <a:rPr sz="950" spc="-8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handling.</a:t>
            </a:r>
            <a:endParaRPr sz="950">
              <a:latin typeface="Tahoma"/>
              <a:cs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4" grpId="0"/>
      <p:bldP spid="15" grpId="0" animBg="1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B3E34-89CE-39A7-D7B9-27D33689E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6374"/>
            <a:ext cx="4381500" cy="369332"/>
          </a:xfrm>
        </p:spPr>
        <p:txBody>
          <a:bodyPr/>
          <a:lstStyle/>
          <a:p>
            <a:r>
              <a:rPr lang="en-IN"/>
              <a:t>Source code (VS code)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B0BE47-761E-1D75-4347-4E809431C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555624"/>
            <a:ext cx="7984414" cy="5889625"/>
          </a:xfrm>
          <a:prstGeom prst="roundRect">
            <a:avLst>
              <a:gd name="adj" fmla="val 6642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998751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65BD08-3D0C-222A-953E-F1F3E8FDA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0D4C-2897-3C47-A295-C152F795C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6374"/>
            <a:ext cx="4381500" cy="369332"/>
          </a:xfrm>
        </p:spPr>
        <p:txBody>
          <a:bodyPr/>
          <a:lstStyle/>
          <a:p>
            <a:r>
              <a:rPr lang="en-IN"/>
              <a:t>Source code (VS code)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6CA21E-AAB9-743E-FE31-563F460DF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562756"/>
            <a:ext cx="7848600" cy="5737225"/>
          </a:xfrm>
          <a:prstGeom prst="roundRect">
            <a:avLst>
              <a:gd name="adj" fmla="val 568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217727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76093-9F2A-5F0A-7FA3-542E0C53D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5C6AA-B625-3FCB-5F21-09969622F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6374"/>
            <a:ext cx="4381500" cy="369332"/>
          </a:xfrm>
        </p:spPr>
        <p:txBody>
          <a:bodyPr/>
          <a:lstStyle/>
          <a:p>
            <a:r>
              <a:rPr lang="en-IN"/>
              <a:t>Source code (VS code)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BBA4D9-B8B7-7979-A27C-94F744F44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555625"/>
            <a:ext cx="7924800" cy="5715000"/>
          </a:xfrm>
          <a:prstGeom prst="roundRect">
            <a:avLst>
              <a:gd name="adj" fmla="val 564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459826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A23B0-DFCF-A992-E80F-03DB5F06E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F29E2-A62A-3F8A-0B39-3C383D80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50825"/>
            <a:ext cx="4381500" cy="369332"/>
          </a:xfrm>
        </p:spPr>
        <p:txBody>
          <a:bodyPr/>
          <a:lstStyle/>
          <a:p>
            <a:r>
              <a:rPr lang="en-IN"/>
              <a:t>Order &amp; Bill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16C43A-D944-7100-3B37-87D976573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755884"/>
            <a:ext cx="3562350" cy="47910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5F6FD1-D8B1-6603-4607-887627BA2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922260"/>
            <a:ext cx="3829584" cy="4458322"/>
          </a:xfrm>
          <a:prstGeom prst="round2DiagRect">
            <a:avLst>
              <a:gd name="adj1" fmla="val 13964"/>
              <a:gd name="adj2" fmla="val 0"/>
            </a:avLst>
          </a:prstGeom>
          <a:ln w="88900" cap="sq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2507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30000" cy="665162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59715" y="510044"/>
            <a:ext cx="3192780" cy="3587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150" spc="-90"/>
              <a:t>Real-</a:t>
            </a:r>
            <a:r>
              <a:rPr sz="2150" spc="-70"/>
              <a:t>World</a:t>
            </a:r>
            <a:r>
              <a:rPr sz="2150" spc="-190"/>
              <a:t> </a:t>
            </a:r>
            <a:r>
              <a:rPr sz="2150" spc="-10"/>
              <a:t>Applications</a:t>
            </a:r>
            <a:endParaRPr sz="2150"/>
          </a:p>
        </p:txBody>
      </p:sp>
      <p:sp>
        <p:nvSpPr>
          <p:cNvPr id="5" name="object 5"/>
          <p:cNvSpPr txBox="1"/>
          <p:nvPr/>
        </p:nvSpPr>
        <p:spPr>
          <a:xfrm>
            <a:off x="659715" y="1127884"/>
            <a:ext cx="7366634" cy="175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950" spc="-4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flexibility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efficiency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of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this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system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make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it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ideal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variety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of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food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service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environments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seeking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modernize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their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operations.</a:t>
            </a:r>
            <a:endParaRPr sz="950">
              <a:latin typeface="Tahoma"/>
              <a:cs typeface="Tahoma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9251" y="1553904"/>
            <a:ext cx="2382033" cy="1498075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154333" y="1553904"/>
            <a:ext cx="2382033" cy="1498075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629416" y="1553904"/>
            <a:ext cx="2382033" cy="1498075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104498" y="1553904"/>
            <a:ext cx="2382033" cy="1498075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679251" y="3154333"/>
            <a:ext cx="9807279" cy="1498075"/>
          </a:xfrm>
          <a:prstGeom prst="rect">
            <a:avLst/>
          </a:prstGeom>
        </p:spPr>
      </p:pic>
      <p:sp>
        <p:nvSpPr>
          <p:cNvPr id="11" name="object 11"/>
          <p:cNvSpPr/>
          <p:nvPr/>
        </p:nvSpPr>
        <p:spPr>
          <a:xfrm>
            <a:off x="679251" y="4819896"/>
            <a:ext cx="37465" cy="37465"/>
          </a:xfrm>
          <a:custGeom>
            <a:avLst/>
            <a:gdLst/>
            <a:ahLst/>
            <a:cxnLst/>
            <a:rect l="l" t="t" r="r" b="b"/>
            <a:pathLst>
              <a:path w="37465" h="37464">
                <a:moveTo>
                  <a:pt x="21078" y="0"/>
                </a:moveTo>
                <a:lnTo>
                  <a:pt x="16140" y="0"/>
                </a:lnTo>
                <a:lnTo>
                  <a:pt x="13771" y="471"/>
                </a:lnTo>
                <a:lnTo>
                  <a:pt x="0" y="16140"/>
                </a:lnTo>
                <a:lnTo>
                  <a:pt x="0" y="21078"/>
                </a:lnTo>
                <a:lnTo>
                  <a:pt x="16140" y="37219"/>
                </a:lnTo>
                <a:lnTo>
                  <a:pt x="21078" y="37219"/>
                </a:lnTo>
                <a:lnTo>
                  <a:pt x="37219" y="21078"/>
                </a:lnTo>
                <a:lnTo>
                  <a:pt x="37219" y="18609"/>
                </a:lnTo>
                <a:lnTo>
                  <a:pt x="37219" y="16140"/>
                </a:lnTo>
                <a:lnTo>
                  <a:pt x="23448" y="471"/>
                </a:lnTo>
                <a:lnTo>
                  <a:pt x="21078" y="0"/>
                </a:lnTo>
                <a:close/>
              </a:path>
            </a:pathLst>
          </a:custGeom>
          <a:solidFill>
            <a:srgbClr val="E0E4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79251" y="5061822"/>
            <a:ext cx="37465" cy="37465"/>
          </a:xfrm>
          <a:custGeom>
            <a:avLst/>
            <a:gdLst/>
            <a:ahLst/>
            <a:cxnLst/>
            <a:rect l="l" t="t" r="r" b="b"/>
            <a:pathLst>
              <a:path w="37465" h="37464">
                <a:moveTo>
                  <a:pt x="21078" y="0"/>
                </a:moveTo>
                <a:lnTo>
                  <a:pt x="16140" y="0"/>
                </a:lnTo>
                <a:lnTo>
                  <a:pt x="13771" y="471"/>
                </a:lnTo>
                <a:lnTo>
                  <a:pt x="0" y="16140"/>
                </a:lnTo>
                <a:lnTo>
                  <a:pt x="0" y="21078"/>
                </a:lnTo>
                <a:lnTo>
                  <a:pt x="16140" y="37219"/>
                </a:lnTo>
                <a:lnTo>
                  <a:pt x="21078" y="37219"/>
                </a:lnTo>
                <a:lnTo>
                  <a:pt x="37219" y="21078"/>
                </a:lnTo>
                <a:lnTo>
                  <a:pt x="37219" y="18609"/>
                </a:lnTo>
                <a:lnTo>
                  <a:pt x="37219" y="16140"/>
                </a:lnTo>
                <a:lnTo>
                  <a:pt x="23448" y="471"/>
                </a:lnTo>
                <a:lnTo>
                  <a:pt x="21078" y="0"/>
                </a:lnTo>
                <a:close/>
              </a:path>
            </a:pathLst>
          </a:custGeom>
          <a:solidFill>
            <a:srgbClr val="E0E4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79251" y="5303747"/>
            <a:ext cx="37465" cy="37465"/>
          </a:xfrm>
          <a:custGeom>
            <a:avLst/>
            <a:gdLst/>
            <a:ahLst/>
            <a:cxnLst/>
            <a:rect l="l" t="t" r="r" b="b"/>
            <a:pathLst>
              <a:path w="37465" h="37464">
                <a:moveTo>
                  <a:pt x="21078" y="0"/>
                </a:moveTo>
                <a:lnTo>
                  <a:pt x="16140" y="0"/>
                </a:lnTo>
                <a:lnTo>
                  <a:pt x="13771" y="471"/>
                </a:lnTo>
                <a:lnTo>
                  <a:pt x="0" y="16140"/>
                </a:lnTo>
                <a:lnTo>
                  <a:pt x="0" y="21078"/>
                </a:lnTo>
                <a:lnTo>
                  <a:pt x="16140" y="37219"/>
                </a:lnTo>
                <a:lnTo>
                  <a:pt x="21078" y="37219"/>
                </a:lnTo>
                <a:lnTo>
                  <a:pt x="37219" y="21078"/>
                </a:lnTo>
                <a:lnTo>
                  <a:pt x="37219" y="18609"/>
                </a:lnTo>
                <a:lnTo>
                  <a:pt x="37219" y="16140"/>
                </a:lnTo>
                <a:lnTo>
                  <a:pt x="23448" y="471"/>
                </a:lnTo>
                <a:lnTo>
                  <a:pt x="21078" y="0"/>
                </a:lnTo>
                <a:close/>
              </a:path>
            </a:pathLst>
          </a:custGeom>
          <a:solidFill>
            <a:srgbClr val="E0E4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79251" y="5545672"/>
            <a:ext cx="37465" cy="37465"/>
          </a:xfrm>
          <a:custGeom>
            <a:avLst/>
            <a:gdLst/>
            <a:ahLst/>
            <a:cxnLst/>
            <a:rect l="l" t="t" r="r" b="b"/>
            <a:pathLst>
              <a:path w="37465" h="37464">
                <a:moveTo>
                  <a:pt x="21078" y="0"/>
                </a:moveTo>
                <a:lnTo>
                  <a:pt x="16140" y="0"/>
                </a:lnTo>
                <a:lnTo>
                  <a:pt x="13771" y="471"/>
                </a:lnTo>
                <a:lnTo>
                  <a:pt x="0" y="16140"/>
                </a:lnTo>
                <a:lnTo>
                  <a:pt x="0" y="21078"/>
                </a:lnTo>
                <a:lnTo>
                  <a:pt x="16140" y="37219"/>
                </a:lnTo>
                <a:lnTo>
                  <a:pt x="21078" y="37219"/>
                </a:lnTo>
                <a:lnTo>
                  <a:pt x="37219" y="21078"/>
                </a:lnTo>
                <a:lnTo>
                  <a:pt x="37219" y="18609"/>
                </a:lnTo>
                <a:lnTo>
                  <a:pt x="37219" y="16140"/>
                </a:lnTo>
                <a:lnTo>
                  <a:pt x="23448" y="471"/>
                </a:lnTo>
                <a:lnTo>
                  <a:pt x="21078" y="0"/>
                </a:lnTo>
                <a:close/>
              </a:path>
            </a:pathLst>
          </a:custGeom>
          <a:solidFill>
            <a:srgbClr val="E0E4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79251" y="5796902"/>
            <a:ext cx="37465" cy="37465"/>
          </a:xfrm>
          <a:custGeom>
            <a:avLst/>
            <a:gdLst/>
            <a:ahLst/>
            <a:cxnLst/>
            <a:rect l="l" t="t" r="r" b="b"/>
            <a:pathLst>
              <a:path w="37465" h="37464">
                <a:moveTo>
                  <a:pt x="21078" y="0"/>
                </a:moveTo>
                <a:lnTo>
                  <a:pt x="16140" y="0"/>
                </a:lnTo>
                <a:lnTo>
                  <a:pt x="13771" y="471"/>
                </a:lnTo>
                <a:lnTo>
                  <a:pt x="0" y="16140"/>
                </a:lnTo>
                <a:lnTo>
                  <a:pt x="0" y="21078"/>
                </a:lnTo>
                <a:lnTo>
                  <a:pt x="16140" y="37219"/>
                </a:lnTo>
                <a:lnTo>
                  <a:pt x="21078" y="37219"/>
                </a:lnTo>
                <a:lnTo>
                  <a:pt x="37219" y="21078"/>
                </a:lnTo>
                <a:lnTo>
                  <a:pt x="37219" y="18609"/>
                </a:lnTo>
                <a:lnTo>
                  <a:pt x="37219" y="16140"/>
                </a:lnTo>
                <a:lnTo>
                  <a:pt x="23448" y="471"/>
                </a:lnTo>
                <a:lnTo>
                  <a:pt x="21078" y="0"/>
                </a:lnTo>
                <a:close/>
              </a:path>
            </a:pathLst>
          </a:custGeom>
          <a:solidFill>
            <a:srgbClr val="E0E4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859335" y="4738154"/>
            <a:ext cx="3886200" cy="115252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50" b="1" spc="-40">
                <a:solidFill>
                  <a:srgbClr val="E0E4E6"/>
                </a:solidFill>
                <a:latin typeface="Tahoma"/>
                <a:cs typeface="Tahoma"/>
              </a:rPr>
              <a:t>Fast</a:t>
            </a:r>
            <a:r>
              <a:rPr sz="950" b="1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b="1" spc="-55">
                <a:solidFill>
                  <a:srgbClr val="E0E4E6"/>
                </a:solidFill>
                <a:latin typeface="Tahoma"/>
                <a:cs typeface="Tahoma"/>
              </a:rPr>
              <a:t>Food</a:t>
            </a:r>
            <a:r>
              <a:rPr sz="950" b="1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b="1" spc="-50">
                <a:solidFill>
                  <a:srgbClr val="E0E4E6"/>
                </a:solidFill>
                <a:latin typeface="Tahoma"/>
                <a:cs typeface="Tahoma"/>
              </a:rPr>
              <a:t>Chains:</a:t>
            </a:r>
            <a:r>
              <a:rPr sz="950" b="1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Rapid</a:t>
            </a:r>
            <a:r>
              <a:rPr sz="950" spc="-4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order</a:t>
            </a:r>
            <a:r>
              <a:rPr sz="950" spc="-4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processing</a:t>
            </a:r>
            <a:r>
              <a:rPr sz="950" spc="-4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50" spc="-4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high-volume</a:t>
            </a:r>
            <a:r>
              <a:rPr sz="950" spc="-4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transactions.</a:t>
            </a:r>
            <a:endParaRPr sz="950">
              <a:latin typeface="Tahoma"/>
              <a:cs typeface="Tahoma"/>
            </a:endParaRPr>
          </a:p>
          <a:p>
            <a:pPr marL="12700" marR="138430">
              <a:lnSpc>
                <a:spcPct val="167100"/>
              </a:lnSpc>
            </a:pPr>
            <a:r>
              <a:rPr sz="950" b="1" spc="-35">
                <a:solidFill>
                  <a:srgbClr val="E0E4E6"/>
                </a:solidFill>
                <a:latin typeface="Tahoma"/>
                <a:cs typeface="Tahoma"/>
              </a:rPr>
              <a:t>Cafes:</a:t>
            </a:r>
            <a:r>
              <a:rPr sz="950" b="1" spc="-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Seamless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billing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quick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service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diverse</a:t>
            </a:r>
            <a:r>
              <a:rPr sz="950" spc="-2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menu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items. </a:t>
            </a:r>
            <a:r>
              <a:rPr sz="950" b="1" spc="-50">
                <a:solidFill>
                  <a:srgbClr val="E0E4E6"/>
                </a:solidFill>
                <a:latin typeface="Tahoma"/>
                <a:cs typeface="Tahoma"/>
              </a:rPr>
              <a:t>Canteens:</a:t>
            </a:r>
            <a:r>
              <a:rPr sz="950" b="1" spc="-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Efficient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management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of</a:t>
            </a:r>
            <a:r>
              <a:rPr sz="950" spc="-3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daily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meals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50" spc="-3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large</a:t>
            </a:r>
            <a:r>
              <a:rPr sz="950" spc="-2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populations. </a:t>
            </a:r>
            <a:r>
              <a:rPr sz="950" b="1" spc="-60">
                <a:solidFill>
                  <a:srgbClr val="E0E4E6"/>
                </a:solidFill>
                <a:latin typeface="Tahoma"/>
                <a:cs typeface="Tahoma"/>
              </a:rPr>
              <a:t>Small</a:t>
            </a:r>
            <a:r>
              <a:rPr sz="950" b="1" spc="3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b="1" spc="-50">
                <a:solidFill>
                  <a:srgbClr val="E0E4E6"/>
                </a:solidFill>
                <a:latin typeface="Tahoma"/>
                <a:cs typeface="Tahoma"/>
              </a:rPr>
              <a:t>Restaurants:</a:t>
            </a:r>
            <a:r>
              <a:rPr sz="950" b="1" spc="4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Cost-effective</a:t>
            </a:r>
            <a:r>
              <a:rPr sz="950" spc="1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solution</a:t>
            </a:r>
            <a:r>
              <a:rPr sz="950" spc="1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50" spc="1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independent</a:t>
            </a:r>
            <a:r>
              <a:rPr sz="950" spc="1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eateries.</a:t>
            </a:r>
            <a:endParaRPr sz="9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840"/>
              </a:spcBef>
            </a:pPr>
            <a:r>
              <a:rPr sz="950" b="1" spc="-75">
                <a:solidFill>
                  <a:srgbClr val="E0E4E6"/>
                </a:solidFill>
                <a:latin typeface="Tahoma"/>
                <a:cs typeface="Tahoma"/>
              </a:rPr>
              <a:t>Takeaway</a:t>
            </a:r>
            <a:r>
              <a:rPr sz="950" b="1" spc="1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b="1" spc="-50">
                <a:solidFill>
                  <a:srgbClr val="E0E4E6"/>
                </a:solidFill>
                <a:latin typeface="Tahoma"/>
                <a:cs typeface="Tahoma"/>
              </a:rPr>
              <a:t>Counters:</a:t>
            </a:r>
            <a:r>
              <a:rPr sz="950" b="1" spc="3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Streamlined billing</a:t>
            </a:r>
            <a:r>
              <a:rPr sz="950" spc="-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>
                <a:solidFill>
                  <a:srgbClr val="E0E4E6"/>
                </a:solidFill>
                <a:latin typeface="Tahoma"/>
                <a:cs typeface="Tahoma"/>
              </a:rPr>
              <a:t>for off-premise</a:t>
            </a:r>
            <a:r>
              <a:rPr sz="950" spc="-5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50" spc="-10">
                <a:solidFill>
                  <a:srgbClr val="E0E4E6"/>
                </a:solidFill>
                <a:latin typeface="Tahoma"/>
                <a:cs typeface="Tahoma"/>
              </a:rPr>
              <a:t>consumption.</a:t>
            </a:r>
            <a:endParaRPr sz="9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5FFBA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</TotalTime>
  <Words>542</Words>
  <Application>Microsoft Office PowerPoint</Application>
  <PresentationFormat>Custom</PresentationFormat>
  <Paragraphs>62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 MT</vt:lpstr>
      <vt:lpstr>Tahoma</vt:lpstr>
      <vt:lpstr>Office Theme</vt:lpstr>
      <vt:lpstr>Project Number: 13 Restaurant Billing System</vt:lpstr>
      <vt:lpstr>Presentation Roadmap</vt:lpstr>
      <vt:lpstr>Introduction to the System</vt:lpstr>
      <vt:lpstr>Tools &amp;Technology Stack</vt:lpstr>
      <vt:lpstr>Source code (VS code)</vt:lpstr>
      <vt:lpstr>Source code (VS code)</vt:lpstr>
      <vt:lpstr>Source code (VS code)</vt:lpstr>
      <vt:lpstr>Order &amp; Bill</vt:lpstr>
      <vt:lpstr>Real-World Applications</vt:lpstr>
      <vt:lpstr>Features &amp; Future Scope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Ankit</dc:creator>
  <cp:lastModifiedBy>Ankit kumar</cp:lastModifiedBy>
  <cp:revision>2</cp:revision>
  <dcterms:created xsi:type="dcterms:W3CDTF">2025-12-28T17:38:47Z</dcterms:created>
  <dcterms:modified xsi:type="dcterms:W3CDTF">2026-01-03T06:17:09Z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2025-12-28T00:00:00Z</vt:filetime>
  </property>
  <property fmtid="{D5CDD505-2E9C-101B-9397-08002B2CF9AE}" pid="3" name="LastSaved">
    <vt:filetime>2025-12-28T00:00:00Z</vt:filetime>
  </property>
  <property fmtid="{D5CDD505-2E9C-101B-9397-08002B2CF9AE}" pid="4" name="Producer">
    <vt:lpwstr>iLovePDF</vt:lpwstr>
  </property>
</Properties>
</file>